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6"/>
  </p:notesMasterIdLst>
  <p:handoutMasterIdLst>
    <p:handoutMasterId r:id="rId67"/>
  </p:handoutMasterIdLst>
  <p:sldIdLst>
    <p:sldId id="311" r:id="rId2"/>
    <p:sldId id="276" r:id="rId3"/>
    <p:sldId id="277" r:id="rId4"/>
    <p:sldId id="334" r:id="rId5"/>
    <p:sldId id="335" r:id="rId6"/>
    <p:sldId id="336"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312" r:id="rId21"/>
    <p:sldId id="313" r:id="rId22"/>
    <p:sldId id="314" r:id="rId23"/>
    <p:sldId id="316" r:id="rId24"/>
    <p:sldId id="317" r:id="rId25"/>
    <p:sldId id="318" r:id="rId26"/>
    <p:sldId id="319" r:id="rId27"/>
    <p:sldId id="320" r:id="rId28"/>
    <p:sldId id="323" r:id="rId29"/>
    <p:sldId id="324" r:id="rId30"/>
    <p:sldId id="325" r:id="rId31"/>
    <p:sldId id="326" r:id="rId32"/>
    <p:sldId id="327" r:id="rId33"/>
    <p:sldId id="256" r:id="rId34"/>
    <p:sldId id="259" r:id="rId35"/>
    <p:sldId id="337" r:id="rId36"/>
    <p:sldId id="338" r:id="rId37"/>
    <p:sldId id="263" r:id="rId38"/>
    <p:sldId id="258" r:id="rId39"/>
    <p:sldId id="260" r:id="rId40"/>
    <p:sldId id="261" r:id="rId41"/>
    <p:sldId id="262" r:id="rId42"/>
    <p:sldId id="340" r:id="rId43"/>
    <p:sldId id="361" r:id="rId44"/>
    <p:sldId id="360" r:id="rId45"/>
    <p:sldId id="341" r:id="rId46"/>
    <p:sldId id="342" r:id="rId47"/>
    <p:sldId id="343" r:id="rId48"/>
    <p:sldId id="344" r:id="rId49"/>
    <p:sldId id="345" r:id="rId50"/>
    <p:sldId id="346" r:id="rId51"/>
    <p:sldId id="347" r:id="rId52"/>
    <p:sldId id="348" r:id="rId53"/>
    <p:sldId id="349" r:id="rId54"/>
    <p:sldId id="350" r:id="rId55"/>
    <p:sldId id="351" r:id="rId56"/>
    <p:sldId id="362" r:id="rId57"/>
    <p:sldId id="352" r:id="rId58"/>
    <p:sldId id="353" r:id="rId59"/>
    <p:sldId id="354" r:id="rId60"/>
    <p:sldId id="355" r:id="rId61"/>
    <p:sldId id="356" r:id="rId62"/>
    <p:sldId id="357" r:id="rId63"/>
    <p:sldId id="358" r:id="rId64"/>
    <p:sldId id="359" r:id="rId6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820" autoAdjust="0"/>
  </p:normalViewPr>
  <p:slideViewPr>
    <p:cSldViewPr>
      <p:cViewPr varScale="1">
        <p:scale>
          <a:sx n="73" d="100"/>
          <a:sy n="73" d="100"/>
        </p:scale>
        <p:origin x="1738"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962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962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962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9B3357C-F9CD-46E2-BBC8-3FFB4A5B557D}" type="slidenum">
              <a:rPr lang="en-US"/>
              <a:pPr>
                <a:defRPr/>
              </a:pPr>
              <a:t>‹#›</a:t>
            </a:fld>
            <a:endParaRPr lang="en-US"/>
          </a:p>
        </p:txBody>
      </p:sp>
    </p:spTree>
    <p:extLst>
      <p:ext uri="{BB962C8B-B14F-4D97-AF65-F5344CB8AC3E}">
        <p14:creationId xmlns:p14="http://schemas.microsoft.com/office/powerpoint/2010/main" val="5371039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901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01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01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901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0227EE6-ACF3-4171-8328-AB64B740CD98}" type="slidenum">
              <a:rPr lang="en-US"/>
              <a:pPr>
                <a:defRPr/>
              </a:pPr>
              <a:t>‹#›</a:t>
            </a:fld>
            <a:endParaRPr lang="en-US"/>
          </a:p>
        </p:txBody>
      </p:sp>
    </p:spTree>
    <p:extLst>
      <p:ext uri="{BB962C8B-B14F-4D97-AF65-F5344CB8AC3E}">
        <p14:creationId xmlns:p14="http://schemas.microsoft.com/office/powerpoint/2010/main" val="4207176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0227EE6-ACF3-4171-8328-AB64B740CD98}" type="slidenum">
              <a:rPr lang="en-US" smtClean="0"/>
              <a:pPr>
                <a:defRPr/>
              </a:pPr>
              <a:t>2</a:t>
            </a:fld>
            <a:endParaRPr lang="en-US"/>
          </a:p>
        </p:txBody>
      </p:sp>
    </p:spTree>
    <p:extLst>
      <p:ext uri="{BB962C8B-B14F-4D97-AF65-F5344CB8AC3E}">
        <p14:creationId xmlns:p14="http://schemas.microsoft.com/office/powerpoint/2010/main" val="4065202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0227EE6-ACF3-4171-8328-AB64B740CD98}" type="slidenum">
              <a:rPr lang="en-US" smtClean="0"/>
              <a:pPr>
                <a:defRPr/>
              </a:pPr>
              <a:t>3</a:t>
            </a:fld>
            <a:endParaRPr lang="en-US"/>
          </a:p>
        </p:txBody>
      </p:sp>
    </p:spTree>
    <p:extLst>
      <p:ext uri="{BB962C8B-B14F-4D97-AF65-F5344CB8AC3E}">
        <p14:creationId xmlns:p14="http://schemas.microsoft.com/office/powerpoint/2010/main" val="848242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F6A7466-41B0-4251-A1CB-43302B0BF3FD}" type="slidenum">
              <a:rPr lang="en-US" smtClean="0"/>
              <a:pPr/>
              <a:t>4</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a:t>A containment hierarchy is a tree of components that has a top-level container as its root. We'll show you one in a bit. </a:t>
            </a:r>
          </a:p>
          <a:p>
            <a:pPr eaLnBrk="1" hangingPunct="1"/>
            <a:r>
              <a:rPr lang="en-US"/>
              <a:t>If a component is already in a container and you try to add it to another container, the component will be removed from the first container and then added to the second. </a:t>
            </a:r>
          </a:p>
          <a:p>
            <a:pPr eaLnBrk="1" hangingPunct="1"/>
            <a:endParaRPr lang="en-US"/>
          </a:p>
          <a:p>
            <a:pPr eaLnBrk="1" hangingPunct="1"/>
            <a:r>
              <a:rPr lang="en-US"/>
              <a:t>Some look and feels, such as the Mac OS look and feel, give you the option of placing the menu bar in another place more appropriate for the look and feel, such as at the top of the screen.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7" name="Freeform 5"/>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en-US"/>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endParaRPr lang="en-US"/>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endParaRPr lang="en-US"/>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endParaRPr lang="en-US"/>
              </a:p>
            </p:txBody>
          </p:sp>
          <p:sp>
            <p:nvSpPr>
              <p:cNvPr id="1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endParaRPr 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endParaRPr lang="en-US"/>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endParaRPr lang="en-US"/>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endParaRPr lang="en-US"/>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endParaRPr lang="en-US"/>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endParaRPr lang="en-US"/>
            </a:p>
          </p:txBody>
        </p:sp>
        <p:sp>
          <p:nvSpPr>
            <p:cNvPr id="23"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endParaRPr lang="en-US"/>
            </a:p>
          </p:txBody>
        </p:sp>
      </p:grpSp>
      <p:sp>
        <p:nvSpPr>
          <p:cNvPr id="5142"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1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sldNum" sz="quarter" idx="11"/>
          </p:nvPr>
        </p:nvSpPr>
        <p:spPr/>
        <p:txBody>
          <a:bodyPr/>
          <a:lstStyle>
            <a:lvl1pPr>
              <a:defRPr/>
            </a:lvl1pPr>
          </a:lstStyle>
          <a:p>
            <a:pPr>
              <a:defRPr/>
            </a:pPr>
            <a:fld id="{4FEEAA64-CD88-4B08-97B3-567CB80B1871}" type="slidenum">
              <a:rPr lang="en-US"/>
              <a:pPr>
                <a:defRPr/>
              </a:pPr>
              <a:t>‹#›</a:t>
            </a:fld>
            <a:endParaRPr lang="en-US"/>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51EBC1CB-B6A9-4269-9B1D-3E25A6108A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9673DFCF-D9FC-431F-9F9F-036305CCF7A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495800"/>
          </a:xfrm>
        </p:spPr>
        <p:txBody>
          <a:bodyPr/>
          <a:lstStyle/>
          <a:p>
            <a:pPr lvl="0"/>
            <a:endParaRPr lang="en-US" noProof="0"/>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A473FB32-3AEE-42B2-8614-32DA87DD52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EFBDA1DC-A3DA-4B2C-8738-E475A687423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84BEED1A-F145-41D7-B151-735CEA94AA4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48A85015-9F9E-42C9-8E86-48AD9DC8F2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0B2C8D22-4BAF-4584-9E3F-3BC6C7E0842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240B41E0-3050-489D-80F4-D7804B0FA1A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B3C2BE92-441B-4D87-80AE-A012E929AD7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3D8E6684-1B72-4BBA-8605-DF25FAA67BC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21E72D64-B8F1-414D-870E-6FC4CD5E46A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41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1027" name="Freeform 5"/>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1028" name="Group 6"/>
          <p:cNvGrpSpPr>
            <a:grpSpLocks/>
          </p:cNvGrpSpPr>
          <p:nvPr/>
        </p:nvGrpSpPr>
        <p:grpSpPr bwMode="auto">
          <a:xfrm>
            <a:off x="0" y="6019800"/>
            <a:ext cx="7848600" cy="857250"/>
            <a:chOff x="0" y="3792"/>
            <a:chExt cx="4944" cy="540"/>
          </a:xfrm>
        </p:grpSpPr>
        <p:sp>
          <p:nvSpPr>
            <p:cNvPr id="41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en-US"/>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endParaRPr lang="en-US"/>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endParaRPr lang="en-US"/>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endParaRPr lang="en-US"/>
              </a:p>
            </p:txBody>
          </p:sp>
          <p:sp>
            <p:nvSpPr>
              <p:cNvPr id="1048"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endParaRPr lang="en-US"/>
              </a:p>
            </p:txBody>
          </p:sp>
        </p:grpSp>
        <p:sp>
          <p:nvSpPr>
            <p:cNvPr id="41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endParaRPr lang="en-US"/>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endParaRPr lang="en-US"/>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endParaRPr lang="en-US"/>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endParaRPr lang="en-US"/>
            </a:p>
          </p:txBody>
        </p:sp>
        <p:sp>
          <p:nvSpPr>
            <p:cNvPr id="1039"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endParaRPr lang="en-US"/>
            </a:p>
          </p:txBody>
        </p:sp>
        <p:sp>
          <p:nvSpPr>
            <p:cNvPr id="1040"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endParaRPr lang="en-US"/>
            </a:p>
          </p:txBody>
        </p:sp>
      </p:grpSp>
      <p:sp>
        <p:nvSpPr>
          <p:cNvPr id="4118"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41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41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8D16B480-4AAF-4810-8F86-4077D0FE41FF}"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docs.oracle.com/javase/tutorial/uiswing/index.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java.sun.com/docs/books/tutorial/uiswing/components/scrollpane.html" TargetMode="External"/><Relationship Id="rId7" Type="http://schemas.openxmlformats.org/officeDocument/2006/relationships/image" Target="../media/image7.png"/><Relationship Id="rId2" Type="http://schemas.openxmlformats.org/officeDocument/2006/relationships/hyperlink" Target="http://java.sun.com/docs/books/tutorial/uiswing/components/panel.html" TargetMode="External"/><Relationship Id="rId1" Type="http://schemas.openxmlformats.org/officeDocument/2006/relationships/slideLayout" Target="../slideLayouts/slideLayout2.xml"/><Relationship Id="rId6" Type="http://schemas.openxmlformats.org/officeDocument/2006/relationships/hyperlink" Target="http://java.sun.com/docs/books/tutorial/uiswing/components/toolbar.html" TargetMode="External"/><Relationship Id="rId11" Type="http://schemas.openxmlformats.org/officeDocument/2006/relationships/image" Target="../media/image11.png"/><Relationship Id="rId5" Type="http://schemas.openxmlformats.org/officeDocument/2006/relationships/hyperlink" Target="http://java.sun.com/docs/books/tutorial/uiswing/components/tabbedpane.html" TargetMode="External"/><Relationship Id="rId10" Type="http://schemas.openxmlformats.org/officeDocument/2006/relationships/image" Target="../media/image10.png"/><Relationship Id="rId4" Type="http://schemas.openxmlformats.org/officeDocument/2006/relationships/hyperlink" Target="http://java.sun.com/docs/books/tutorial/uiswing/components/splitpane.html" TargetMode="External"/><Relationship Id="rId9"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hyperlink" Target="http://java.sun.com/docs/books/tutorial/uiswing/components/layeredpane.html" TargetMode="External"/><Relationship Id="rId7" Type="http://schemas.openxmlformats.org/officeDocument/2006/relationships/image" Target="../media/image14.png"/><Relationship Id="rId2" Type="http://schemas.openxmlformats.org/officeDocument/2006/relationships/hyperlink" Target="http://java.sun.com/docs/books/tutorial/uiswing/components/internalframe.html"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hyperlink" Target="http://java.sun.com/docs/books/tutorial/uiswing/components/rootpane.html"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5.png"/><Relationship Id="rId7" Type="http://schemas.openxmlformats.org/officeDocument/2006/relationships/hyperlink" Target="http://java.sun.com/docs/books/tutorial/uiswing/components/list.html" TargetMode="External"/><Relationship Id="rId2" Type="http://schemas.openxmlformats.org/officeDocument/2006/relationships/hyperlink" Target="http://java.sun.com/docs/books/tutorial/uiswing/components/button.html" TargetMode="External"/><Relationship Id="rId1" Type="http://schemas.openxmlformats.org/officeDocument/2006/relationships/slideLayout" Target="../slideLayouts/slideLayout6.xml"/><Relationship Id="rId6" Type="http://schemas.openxmlformats.org/officeDocument/2006/relationships/image" Target="../media/image17.png"/><Relationship Id="rId11" Type="http://schemas.openxmlformats.org/officeDocument/2006/relationships/image" Target="../media/image20.png"/><Relationship Id="rId5" Type="http://schemas.openxmlformats.org/officeDocument/2006/relationships/hyperlink" Target="http://java.sun.com/docs/books/tutorial/uiswing/components/combobox.html" TargetMode="External"/><Relationship Id="rId10" Type="http://schemas.openxmlformats.org/officeDocument/2006/relationships/image" Target="../media/image19.png"/><Relationship Id="rId4" Type="http://schemas.openxmlformats.org/officeDocument/2006/relationships/image" Target="../media/image16.png"/><Relationship Id="rId9" Type="http://schemas.openxmlformats.org/officeDocument/2006/relationships/hyperlink" Target="http://java.sun.com/docs/books/tutorial/uiswing/components/menu.html"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java.sun.com/docs/books/tutorial/uiswing/components/passwordfield.html" TargetMode="External"/><Relationship Id="rId3" Type="http://schemas.openxmlformats.org/officeDocument/2006/relationships/image" Target="../media/image21.png"/><Relationship Id="rId7" Type="http://schemas.openxmlformats.org/officeDocument/2006/relationships/image" Target="../media/image23.png"/><Relationship Id="rId2" Type="http://schemas.openxmlformats.org/officeDocument/2006/relationships/hyperlink" Target="http://java.sun.com/docs/books/tutorial/uiswing/components/slider.html" TargetMode="External"/><Relationship Id="rId1" Type="http://schemas.openxmlformats.org/officeDocument/2006/relationships/slideLayout" Target="../slideLayouts/slideLayout7.xml"/><Relationship Id="rId6" Type="http://schemas.openxmlformats.org/officeDocument/2006/relationships/hyperlink" Target="http://java.sun.com/docs/books/tutorial/uiswing/components/textfield.html" TargetMode="External"/><Relationship Id="rId5" Type="http://schemas.openxmlformats.org/officeDocument/2006/relationships/image" Target="../media/image22.png"/><Relationship Id="rId4" Type="http://schemas.openxmlformats.org/officeDocument/2006/relationships/hyperlink" Target="http://java.sun.com/docs/books/tutorial/uiswing/components/spinner.html" TargetMode="External"/><Relationship Id="rId9" Type="http://schemas.openxmlformats.org/officeDocument/2006/relationships/image" Target="../media/image24.png"/></Relationships>
</file>

<file path=ppt/slides/_rels/slide15.xml.rels><?xml version="1.0" encoding="UTF-8" standalone="yes"?>
<Relationships xmlns="http://schemas.openxmlformats.org/package/2006/relationships"><Relationship Id="rId3" Type="http://schemas.openxmlformats.org/officeDocument/2006/relationships/hyperlink" Target="http://java.sun.com/docs/books/tutorial/uiswing/components/editorpane.html" TargetMode="External"/><Relationship Id="rId2" Type="http://schemas.openxmlformats.org/officeDocument/2006/relationships/hyperlink" Target="http://java.sun.com/docs/books/tutorial/uiswing/components/colorchooser.html" TargetMode="External"/><Relationship Id="rId1" Type="http://schemas.openxmlformats.org/officeDocument/2006/relationships/slideLayout" Target="../slideLayouts/slideLayout7.xml"/><Relationship Id="rId5" Type="http://schemas.openxmlformats.org/officeDocument/2006/relationships/image" Target="../media/image26.png"/><Relationship Id="rId4" Type="http://schemas.openxmlformats.org/officeDocument/2006/relationships/image" Target="../media/image25.png"/></Relationships>
</file>

<file path=ppt/slides/_rels/slide16.xml.rels><?xml version="1.0" encoding="UTF-8" standalone="yes"?>
<Relationships xmlns="http://schemas.openxmlformats.org/package/2006/relationships"><Relationship Id="rId3" Type="http://schemas.openxmlformats.org/officeDocument/2006/relationships/hyperlink" Target="http://java.sun.com/docs/books/tutorial/uiswing/components/filechooser.html" TargetMode="External"/><Relationship Id="rId2" Type="http://schemas.openxmlformats.org/officeDocument/2006/relationships/image" Target="../media/image27.png"/><Relationship Id="rId1" Type="http://schemas.openxmlformats.org/officeDocument/2006/relationships/slideLayout" Target="../slideLayouts/slideLayout7.xml"/><Relationship Id="rId5" Type="http://schemas.openxmlformats.org/officeDocument/2006/relationships/image" Target="../media/image28.png"/><Relationship Id="rId4" Type="http://schemas.openxmlformats.org/officeDocument/2006/relationships/hyperlink" Target="http://java.sun.com/docs/books/tutorial/uiswing/components/tree.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java.sun.com/docs/books/tutorial/uiswing/components/table.html" TargetMode="External"/><Relationship Id="rId2" Type="http://schemas.openxmlformats.org/officeDocument/2006/relationships/image" Target="../media/image27.png"/><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1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hyperlink" Target="http://java.sun.com/docs/books/tutorial/uiswing/components/text.html"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hyperlink" Target="http://java.sun.com/docs/books/tutorial/uiswing/components/progress.html" TargetMode="External"/><Relationship Id="rId7" Type="http://schemas.openxmlformats.org/officeDocument/2006/relationships/image" Target="../media/image32.png"/><Relationship Id="rId2" Type="http://schemas.openxmlformats.org/officeDocument/2006/relationships/hyperlink" Target="http://java.sun.com/docs/books/tutorial/uiswing/components/label.html" TargetMode="External"/><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hyperlink" Target="http://java.sun.com/docs/books/tutorial/uiswing/components/tooltip.html" TargetMode="External"/><Relationship Id="rId4" Type="http://schemas.openxmlformats.org/officeDocument/2006/relationships/hyperlink" Target="http://java.sun.com/docs/books/tutorial/uiswing/components/separator.html" TargetMode="External"/><Relationship Id="rId9" Type="http://schemas.openxmlformats.org/officeDocument/2006/relationships/image" Target="../media/image3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hyperlink" Target="http://java.sun.com/javase/6/docs/api/java/awt/Image.html"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hyperlink" Target="http://java.sun.com/javase/6/docs/api/java/awt/Window.html" TargetMode="Externa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hyperlink" Target="http://java.sun.com/javase/6/docs/api/java/awt/Component.html"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java.sun.com/docs/books/tutorial/uiswing/components/applet.html" TargetMode="External"/><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java.sun.com/docs/books/tutorial/uiswing/components/frame.html" TargetMode="External"/><Relationship Id="rId4" Type="http://schemas.openxmlformats.org/officeDocument/2006/relationships/hyperlink" Target="http://java.sun.com/docs/books/tutorial/uiswing/components/dialog.html"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http://java.sun.com/javase/6/docs/api/java/awt/Component.html"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hyperlink" Target="http://java.sun.com/javase/6/docs/api/java/awt/Component.html" TargetMode="Externa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hyperlink" Target="http://java.sun.com/javase/6/docs/api/java/awt/Window.html" TargetMode="Externa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java.sun.com/javase/6/docs/api/java/awt/Component.html" TargetMode="External"/><Relationship Id="rId2" Type="http://schemas.openxmlformats.org/officeDocument/2006/relationships/hyperlink" Target="http://java.sun.com/javase/6/docs/api/java/lang/Object.html" TargetMode="External"/><Relationship Id="rId1" Type="http://schemas.openxmlformats.org/officeDocument/2006/relationships/slideLayout" Target="../slideLayouts/slideLayout2.xml"/><Relationship Id="rId5" Type="http://schemas.openxmlformats.org/officeDocument/2006/relationships/hyperlink" Target="http://java.sun.com/javase/6/docs/api/javax/swing/JComponent.html" TargetMode="External"/><Relationship Id="rId4" Type="http://schemas.openxmlformats.org/officeDocument/2006/relationships/hyperlink" Target="http://java.sun.com/javase/6/docs/api/java/awt/Container.html"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java.sun.com/javase/6/docs/api/javax/swing/JToggleButton.html" TargetMode="External"/><Relationship Id="rId3" Type="http://schemas.openxmlformats.org/officeDocument/2006/relationships/hyperlink" Target="http://java.sun.com/javase/6/docs/api/javax/swing/JCheckBox.html" TargetMode="External"/><Relationship Id="rId7" Type="http://schemas.openxmlformats.org/officeDocument/2006/relationships/hyperlink" Target="http://java.sun.com/javase/6/docs/api/javax/swing/JRadioButtonMenuItem.html" TargetMode="External"/><Relationship Id="rId2" Type="http://schemas.openxmlformats.org/officeDocument/2006/relationships/hyperlink" Target="http://java.sun.com/javase/6/docs/api/javax/swing/JButton.html" TargetMode="External"/><Relationship Id="rId1" Type="http://schemas.openxmlformats.org/officeDocument/2006/relationships/slideLayout" Target="../slideLayouts/slideLayout2.xml"/><Relationship Id="rId6" Type="http://schemas.openxmlformats.org/officeDocument/2006/relationships/hyperlink" Target="http://java.sun.com/javase/6/docs/api/javax/swing/JCheckBoxMenuItem.html" TargetMode="External"/><Relationship Id="rId5" Type="http://schemas.openxmlformats.org/officeDocument/2006/relationships/hyperlink" Target="http://java.sun.com/javase/6/docs/api/javax/swing/JMenuItem.html" TargetMode="External"/><Relationship Id="rId4" Type="http://schemas.openxmlformats.org/officeDocument/2006/relationships/hyperlink" Target="http://java.sun.com/javase/6/docs/api/javax/swing/JRadioButton.html" TargetMode="External"/></Relationships>
</file>

<file path=ppt/slides/_rels/slide3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5.png"/><Relationship Id="rId7" Type="http://schemas.openxmlformats.org/officeDocument/2006/relationships/hyperlink" Target="http://java.sun.com/docs/books/tutorial/uiswing/components/list.html" TargetMode="External"/><Relationship Id="rId2" Type="http://schemas.openxmlformats.org/officeDocument/2006/relationships/hyperlink" Target="http://java.sun.com/docs/books/tutorial/uiswing/components/button.html" TargetMode="External"/><Relationship Id="rId1" Type="http://schemas.openxmlformats.org/officeDocument/2006/relationships/slideLayout" Target="../slideLayouts/slideLayout6.xml"/><Relationship Id="rId6" Type="http://schemas.openxmlformats.org/officeDocument/2006/relationships/image" Target="../media/image17.png"/><Relationship Id="rId11" Type="http://schemas.openxmlformats.org/officeDocument/2006/relationships/image" Target="../media/image20.png"/><Relationship Id="rId5" Type="http://schemas.openxmlformats.org/officeDocument/2006/relationships/hyperlink" Target="http://java.sun.com/docs/books/tutorial/uiswing/components/combobox.html" TargetMode="External"/><Relationship Id="rId10" Type="http://schemas.openxmlformats.org/officeDocument/2006/relationships/image" Target="../media/image19.png"/><Relationship Id="rId4" Type="http://schemas.openxmlformats.org/officeDocument/2006/relationships/image" Target="../media/image16.png"/><Relationship Id="rId9" Type="http://schemas.openxmlformats.org/officeDocument/2006/relationships/hyperlink" Target="http://java.sun.com/docs/books/tutorial/uiswing/components/menu.html"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java.sun.com/docs/books/tutorial/uiswing/components/menu.html" TargetMode="External"/><Relationship Id="rId2" Type="http://schemas.openxmlformats.org/officeDocument/2006/relationships/hyperlink" Target="http://java.sun.com/docs/books/tutorial/uiswing/components/button.html" TargetMode="External"/><Relationship Id="rId1" Type="http://schemas.openxmlformats.org/officeDocument/2006/relationships/slideLayout" Target="../slideLayouts/slideLayout2.xml"/><Relationship Id="rId4" Type="http://schemas.openxmlformats.org/officeDocument/2006/relationships/hyperlink" Target="http://java.sun.com/docs/books/tutorial/uiswing/components/textfield.html"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java.sun.com/javase/6/docs/api/java/util/EventObject.html" TargetMode="External"/><Relationship Id="rId2" Type="http://schemas.openxmlformats.org/officeDocument/2006/relationships/hyperlink" Target="http://java.sun.com/javase/6/docs/api/java/awt/event/ActionEvent.htm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ChangeArrowheads="1"/>
          </p:cNvSpPr>
          <p:nvPr>
            <p:ph type="ctrTitle"/>
          </p:nvPr>
        </p:nvSpPr>
        <p:spPr/>
        <p:txBody>
          <a:bodyPr/>
          <a:lstStyle/>
          <a:p>
            <a:pPr eaLnBrk="1" hangingPunct="1">
              <a:defRPr/>
            </a:pPr>
            <a:r>
              <a:rPr lang="en-US"/>
              <a:t>Java GUI with Swing </a:t>
            </a:r>
            <a:br>
              <a:rPr lang="en-US"/>
            </a:br>
            <a:r>
              <a:rPr lang="en-US"/>
              <a:t>(Part I)</a:t>
            </a:r>
          </a:p>
        </p:txBody>
      </p:sp>
      <p:sp>
        <p:nvSpPr>
          <p:cNvPr id="64517" name="Rectangle 5"/>
          <p:cNvSpPr>
            <a:spLocks noGrp="1" noChangeArrowheads="1"/>
          </p:cNvSpPr>
          <p:nvPr>
            <p:ph type="subTitle" idx="1"/>
          </p:nvPr>
        </p:nvSpPr>
        <p:spPr>
          <a:xfrm>
            <a:off x="609600" y="3429000"/>
            <a:ext cx="7162800" cy="2819400"/>
          </a:xfrm>
        </p:spPr>
        <p:txBody>
          <a:bodyPr/>
          <a:lstStyle/>
          <a:p>
            <a:pPr eaLnBrk="1" hangingPunct="1">
              <a:defRPr/>
            </a:pPr>
            <a:r>
              <a:rPr lang="en-US" dirty="0"/>
              <a:t>Java – How to Program </a:t>
            </a:r>
          </a:p>
          <a:p>
            <a:pPr eaLnBrk="1" hangingPunct="1">
              <a:defRPr/>
            </a:pPr>
            <a:r>
              <a:rPr lang="en-US" dirty="0"/>
              <a:t>By </a:t>
            </a:r>
            <a:r>
              <a:rPr lang="en-US" dirty="0" err="1"/>
              <a:t>Deitel</a:t>
            </a:r>
            <a:r>
              <a:rPr lang="en-US" dirty="0"/>
              <a:t> &amp; </a:t>
            </a:r>
            <a:r>
              <a:rPr lang="en-US" dirty="0" err="1"/>
              <a:t>Deitel</a:t>
            </a:r>
            <a:endParaRPr lang="en-US" dirty="0"/>
          </a:p>
          <a:p>
            <a:pPr eaLnBrk="1" hangingPunct="1">
              <a:defRPr/>
            </a:pPr>
            <a:r>
              <a:rPr lang="en-US" dirty="0"/>
              <a:t>and</a:t>
            </a:r>
          </a:p>
          <a:p>
            <a:pPr eaLnBrk="1" hangingPunct="1">
              <a:defRPr/>
            </a:pPr>
            <a:r>
              <a:rPr lang="en-US" dirty="0">
                <a:hlinkClick r:id="rId2"/>
              </a:rPr>
              <a:t>http://docs.oracle.com/javase/tutorial/uiswing/index.html</a:t>
            </a:r>
            <a:br>
              <a:rPr lang="en-US" dirty="0"/>
            </a:br>
            <a:endParaRPr lang="en-US" dirty="0"/>
          </a:p>
          <a:p>
            <a:pPr eaLnBrk="1" hangingPunct="1">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a:t>Swing Component hierarchy</a:t>
            </a:r>
          </a:p>
        </p:txBody>
      </p:sp>
      <p:sp>
        <p:nvSpPr>
          <p:cNvPr id="12291" name="Rectangle 3"/>
          <p:cNvSpPr>
            <a:spLocks noGrp="1" noChangeArrowheads="1"/>
          </p:cNvSpPr>
          <p:nvPr>
            <p:ph type="body" idx="1"/>
          </p:nvPr>
        </p:nvSpPr>
        <p:spPr/>
        <p:txBody>
          <a:bodyPr/>
          <a:lstStyle/>
          <a:p>
            <a:pPr algn="ctr" eaLnBrk="1" hangingPunct="1">
              <a:buFontTx/>
              <a:buNone/>
            </a:pPr>
            <a:r>
              <a:rPr lang="en-US"/>
              <a:t>java.lang.Object </a:t>
            </a:r>
          </a:p>
          <a:p>
            <a:pPr algn="ctr" eaLnBrk="1" hangingPunct="1">
              <a:buFontTx/>
              <a:buNone/>
            </a:pPr>
            <a:r>
              <a:rPr lang="en-US"/>
              <a:t>java.awt.Component  </a:t>
            </a:r>
          </a:p>
          <a:p>
            <a:pPr algn="ctr" eaLnBrk="1" hangingPunct="1">
              <a:buFontTx/>
              <a:buNone/>
            </a:pPr>
            <a:r>
              <a:rPr lang="en-US"/>
              <a:t>java.awt.Container  </a:t>
            </a:r>
          </a:p>
          <a:p>
            <a:pPr algn="ctr" eaLnBrk="1" hangingPunct="1">
              <a:buFontTx/>
              <a:buNone/>
            </a:pPr>
            <a:r>
              <a:rPr lang="en-US" b="1"/>
              <a:t>javax.swing.JComponent</a:t>
            </a:r>
            <a:r>
              <a:rPr lang="en-US"/>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a:t>General purpose container</a:t>
            </a:r>
          </a:p>
        </p:txBody>
      </p:sp>
      <p:graphicFrame>
        <p:nvGraphicFramePr>
          <p:cNvPr id="33795" name="Group 3"/>
          <p:cNvGraphicFramePr>
            <a:graphicFrameLocks noGrp="1"/>
          </p:cNvGraphicFramePr>
          <p:nvPr/>
        </p:nvGraphicFramePr>
        <p:xfrm>
          <a:off x="457200" y="1066800"/>
          <a:ext cx="7924800" cy="5669250"/>
        </p:xfrm>
        <a:graphic>
          <a:graphicData uri="http://schemas.openxmlformats.org/drawingml/2006/table">
            <a:tbl>
              <a:tblPr/>
              <a:tblGrid>
                <a:gridCol w="4059238">
                  <a:extLst>
                    <a:ext uri="{9D8B030D-6E8A-4147-A177-3AD203B41FA5}">
                      <a16:colId xmlns:a16="http://schemas.microsoft.com/office/drawing/2014/main" val="20000"/>
                    </a:ext>
                  </a:extLst>
                </a:gridCol>
                <a:gridCol w="3865562">
                  <a:extLst>
                    <a:ext uri="{9D8B030D-6E8A-4147-A177-3AD203B41FA5}">
                      <a16:colId xmlns:a16="http://schemas.microsoft.com/office/drawing/2014/main" val="20001"/>
                    </a:ext>
                  </a:extLst>
                </a:gridCol>
              </a:tblGrid>
              <a:tr h="25754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40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charset="0"/>
                        </a:rPr>
                      </a:br>
                      <a:r>
                        <a:rPr kumimoji="0" lang="en-US" sz="1800" b="0" i="0" u="none" strike="noStrike" cap="none" normalizeH="0" baseline="0">
                          <a:ln>
                            <a:noFill/>
                          </a:ln>
                          <a:solidFill>
                            <a:schemeClr val="tx1"/>
                          </a:solidFill>
                          <a:effectLst/>
                          <a:latin typeface="Arial" charset="0"/>
                          <a:hlinkClick r:id="rId2"/>
                        </a:rPr>
                        <a:t>JPanel</a:t>
                      </a:r>
                      <a:endParaRPr kumimoji="0" lang="en-US" sz="1800" b="0" i="0" u="none" strike="noStrike" cap="none" normalizeH="0" baseline="0">
                        <a:ln>
                          <a:noFill/>
                        </a:ln>
                        <a:solidFill>
                          <a:schemeClr val="tx1"/>
                        </a:solidFill>
                        <a:effectLst/>
                        <a:latin typeface="Arial" charset="0"/>
                      </a:endParaRPr>
                    </a:p>
                  </a:txBody>
                  <a:tcPr marT="45717" marB="45717"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27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br>
                        <a:rPr kumimoji="0" lang="en-US" sz="1800" b="0" i="0" u="none" strike="noStrike" cap="none" normalizeH="0" baseline="0">
                          <a:ln>
                            <a:noFill/>
                          </a:ln>
                          <a:solidFill>
                            <a:schemeClr val="tx1"/>
                          </a:solidFill>
                          <a:effectLst/>
                          <a:latin typeface="Arial" charset="0"/>
                        </a:rPr>
                      </a:br>
                      <a:r>
                        <a:rPr kumimoji="0" lang="en-US" sz="1800" b="0" i="0" u="none" strike="noStrike" cap="none" normalizeH="0" baseline="0">
                          <a:ln>
                            <a:noFill/>
                          </a:ln>
                          <a:solidFill>
                            <a:schemeClr val="tx1"/>
                          </a:solidFill>
                          <a:effectLst/>
                          <a:latin typeface="Arial" charset="0"/>
                          <a:hlinkClick r:id="rId3"/>
                        </a:rPr>
                        <a:t>JScrollPane</a:t>
                      </a:r>
                      <a:endParaRPr kumimoji="0" lang="en-US" sz="1800" b="0" i="0" u="none" strike="noStrike" cap="none" normalizeH="0" baseline="0">
                        <a:ln>
                          <a:noFill/>
                        </a:ln>
                        <a:solidFill>
                          <a:schemeClr val="tx1"/>
                        </a:solidFill>
                        <a:effectLst/>
                        <a:latin typeface="Arial" charset="0"/>
                      </a:endParaRPr>
                    </a:p>
                  </a:txBody>
                  <a:tcPr marT="45717" marB="45717"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18131">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a:ln>
                          <a:noFill/>
                        </a:ln>
                        <a:solidFill>
                          <a:schemeClr val="tx1"/>
                        </a:solidFill>
                        <a:effectLst/>
                        <a:latin typeface="Arial" charset="0"/>
                      </a:endParaRPr>
                    </a:p>
                  </a:txBody>
                  <a:tcPr marT="45717" marB="45717"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a:ln>
                          <a:noFill/>
                        </a:ln>
                        <a:solidFill>
                          <a:schemeClr val="tx1"/>
                        </a:solidFill>
                        <a:effectLst/>
                        <a:latin typeface="Arial" charset="0"/>
                      </a:endParaRPr>
                    </a:p>
                  </a:txBody>
                  <a:tcPr marT="45717" marB="4571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6915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br>
                        <a:rPr kumimoji="0" lang="en-US" sz="1800" b="0" i="0" u="none" strike="noStrike" cap="none" normalizeH="0" baseline="0">
                          <a:ln>
                            <a:noFill/>
                          </a:ln>
                          <a:solidFill>
                            <a:schemeClr val="tx1"/>
                          </a:solidFill>
                          <a:effectLst/>
                          <a:latin typeface="Arial" charset="0"/>
                        </a:rPr>
                      </a:br>
                      <a:r>
                        <a:rPr kumimoji="0" lang="en-US" sz="1800" b="0" i="0" u="none" strike="noStrike" cap="none" normalizeH="0" baseline="0">
                          <a:ln>
                            <a:noFill/>
                          </a:ln>
                          <a:solidFill>
                            <a:schemeClr val="tx1"/>
                          </a:solidFill>
                          <a:effectLst/>
                          <a:latin typeface="Arial" charset="0"/>
                          <a:hlinkClick r:id="rId4"/>
                        </a:rPr>
                        <a:t>JSplitPane</a:t>
                      </a:r>
                      <a:endParaRPr kumimoji="0" lang="en-US" sz="1800" b="0" i="0" u="none" strike="noStrike" cap="none" normalizeH="0" baseline="0">
                        <a:ln>
                          <a:noFill/>
                        </a:ln>
                        <a:solidFill>
                          <a:schemeClr val="tx1"/>
                        </a:solidFill>
                        <a:effectLst/>
                        <a:latin typeface="Arial" charset="0"/>
                      </a:endParaRPr>
                    </a:p>
                  </a:txBody>
                  <a:tcPr marT="45717" marB="45717"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51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charset="0"/>
                        </a:rPr>
                      </a:br>
                      <a:r>
                        <a:rPr kumimoji="0" lang="en-US" sz="1800" b="0" i="0" u="none" strike="noStrike" cap="none" normalizeH="0" baseline="0">
                          <a:ln>
                            <a:noFill/>
                          </a:ln>
                          <a:solidFill>
                            <a:schemeClr val="tx1"/>
                          </a:solidFill>
                          <a:effectLst/>
                          <a:latin typeface="Arial" charset="0"/>
                          <a:hlinkClick r:id="rId5"/>
                        </a:rPr>
                        <a:t>JTabbedPane</a:t>
                      </a:r>
                      <a:endParaRPr kumimoji="0" lang="en-US" sz="1800" b="0" i="0" u="none" strike="noStrike" cap="none" normalizeH="0" baseline="0">
                        <a:ln>
                          <a:noFill/>
                        </a:ln>
                        <a:solidFill>
                          <a:schemeClr val="tx1"/>
                        </a:solidFill>
                        <a:effectLst/>
                        <a:latin typeface="Arial" charset="0"/>
                      </a:endParaRPr>
                    </a:p>
                  </a:txBody>
                  <a:tcPr marT="45717" marB="45717"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518131">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hlinkClick r:id="rId6"/>
                        </a:rPr>
                        <a:t>JToolBar</a:t>
                      </a:r>
                      <a:endParaRPr kumimoji="0" lang="en-US" sz="2800" b="0" i="0" u="none" strike="noStrike" cap="none" normalizeH="0" baseline="0">
                        <a:ln>
                          <a:noFill/>
                        </a:ln>
                        <a:solidFill>
                          <a:schemeClr val="tx1"/>
                        </a:solidFill>
                        <a:effectLst/>
                        <a:latin typeface="Arial" charset="0"/>
                      </a:endParaRPr>
                    </a:p>
                  </a:txBody>
                  <a:tcPr marT="45717" marB="45717"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a:ln>
                          <a:noFill/>
                        </a:ln>
                        <a:solidFill>
                          <a:schemeClr val="tx1"/>
                        </a:solidFill>
                        <a:effectLst/>
                        <a:latin typeface="Arial" charset="0"/>
                      </a:endParaRPr>
                    </a:p>
                  </a:txBody>
                  <a:tcPr marT="45717" marB="4571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657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txBody>
                  <a:tcPr marT="45717" marB="45717"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p>
                  </a:txBody>
                  <a:tcPr marT="45717" marB="45717"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13326" name="Picture 18" descr="Panel image"/>
          <p:cNvPicPr>
            <a:picLocks noChangeAspect="1" noChangeArrowheads="1"/>
          </p:cNvPicPr>
          <p:nvPr/>
        </p:nvPicPr>
        <p:blipFill>
          <a:blip r:embed="rId7" cstate="print"/>
          <a:srcRect/>
          <a:stretch>
            <a:fillRect/>
          </a:stretch>
        </p:blipFill>
        <p:spPr bwMode="auto">
          <a:xfrm>
            <a:off x="990600" y="1524000"/>
            <a:ext cx="2552700" cy="647700"/>
          </a:xfrm>
          <a:prstGeom prst="rect">
            <a:avLst/>
          </a:prstGeom>
          <a:noFill/>
          <a:ln w="9525">
            <a:noFill/>
            <a:miter lim="800000"/>
            <a:headEnd/>
            <a:tailEnd/>
          </a:ln>
        </p:spPr>
      </p:pic>
      <p:pic>
        <p:nvPicPr>
          <p:cNvPr id="13327" name="Picture 19" descr="Scroll pane image"/>
          <p:cNvPicPr>
            <a:picLocks noChangeAspect="1" noChangeArrowheads="1"/>
          </p:cNvPicPr>
          <p:nvPr/>
        </p:nvPicPr>
        <p:blipFill>
          <a:blip r:embed="rId8" cstate="print"/>
          <a:srcRect/>
          <a:stretch>
            <a:fillRect/>
          </a:stretch>
        </p:blipFill>
        <p:spPr bwMode="auto">
          <a:xfrm>
            <a:off x="4343400" y="1219200"/>
            <a:ext cx="2505075" cy="2028825"/>
          </a:xfrm>
          <a:prstGeom prst="rect">
            <a:avLst/>
          </a:prstGeom>
          <a:noFill/>
          <a:ln w="9525">
            <a:noFill/>
            <a:miter lim="800000"/>
            <a:headEnd/>
            <a:tailEnd/>
          </a:ln>
        </p:spPr>
      </p:pic>
      <p:pic>
        <p:nvPicPr>
          <p:cNvPr id="13328" name="Picture 20" descr="Split pane image"/>
          <p:cNvPicPr>
            <a:picLocks noChangeAspect="1" noChangeArrowheads="1"/>
          </p:cNvPicPr>
          <p:nvPr/>
        </p:nvPicPr>
        <p:blipFill>
          <a:blip r:embed="rId9" cstate="print"/>
          <a:srcRect/>
          <a:stretch>
            <a:fillRect/>
          </a:stretch>
        </p:blipFill>
        <p:spPr bwMode="auto">
          <a:xfrm>
            <a:off x="609600" y="2895600"/>
            <a:ext cx="2781300" cy="1266825"/>
          </a:xfrm>
          <a:prstGeom prst="rect">
            <a:avLst/>
          </a:prstGeom>
          <a:noFill/>
          <a:ln w="9525">
            <a:noFill/>
            <a:miter lim="800000"/>
            <a:headEnd/>
            <a:tailEnd/>
          </a:ln>
        </p:spPr>
      </p:pic>
      <p:pic>
        <p:nvPicPr>
          <p:cNvPr id="13329" name="Picture 21" descr="Tabbed pane image"/>
          <p:cNvPicPr>
            <a:picLocks noChangeAspect="1" noChangeArrowheads="1"/>
          </p:cNvPicPr>
          <p:nvPr/>
        </p:nvPicPr>
        <p:blipFill>
          <a:blip r:embed="rId10" cstate="print"/>
          <a:srcRect/>
          <a:stretch>
            <a:fillRect/>
          </a:stretch>
        </p:blipFill>
        <p:spPr bwMode="auto">
          <a:xfrm>
            <a:off x="5181600" y="4343400"/>
            <a:ext cx="2209800" cy="819150"/>
          </a:xfrm>
          <a:prstGeom prst="rect">
            <a:avLst/>
          </a:prstGeom>
          <a:noFill/>
          <a:ln w="9525">
            <a:noFill/>
            <a:miter lim="800000"/>
            <a:headEnd/>
            <a:tailEnd/>
          </a:ln>
        </p:spPr>
      </p:pic>
      <p:pic>
        <p:nvPicPr>
          <p:cNvPr id="13330" name="Picture 22" descr="ToolBar image"/>
          <p:cNvPicPr>
            <a:picLocks noChangeAspect="1" noChangeArrowheads="1"/>
          </p:cNvPicPr>
          <p:nvPr/>
        </p:nvPicPr>
        <p:blipFill>
          <a:blip r:embed="rId11" cstate="print"/>
          <a:srcRect/>
          <a:stretch>
            <a:fillRect/>
          </a:stretch>
        </p:blipFill>
        <p:spPr bwMode="auto">
          <a:xfrm>
            <a:off x="1752600" y="5334000"/>
            <a:ext cx="1143000" cy="3333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a:t>Special Purpose Container</a:t>
            </a:r>
          </a:p>
        </p:txBody>
      </p:sp>
      <p:graphicFrame>
        <p:nvGraphicFramePr>
          <p:cNvPr id="34819" name="Group 3"/>
          <p:cNvGraphicFramePr>
            <a:graphicFrameLocks noGrp="1"/>
          </p:cNvGraphicFramePr>
          <p:nvPr>
            <p:extLst>
              <p:ext uri="{D42A27DB-BD31-4B8C-83A1-F6EECF244321}">
                <p14:modId xmlns:p14="http://schemas.microsoft.com/office/powerpoint/2010/main" val="1732087665"/>
              </p:ext>
            </p:extLst>
          </p:nvPr>
        </p:nvGraphicFramePr>
        <p:xfrm>
          <a:off x="228600" y="1066800"/>
          <a:ext cx="8686800" cy="5135880"/>
        </p:xfrm>
        <a:graphic>
          <a:graphicData uri="http://schemas.openxmlformats.org/drawingml/2006/table">
            <a:tbl>
              <a:tblPr/>
              <a:tblGrid>
                <a:gridCol w="4005263">
                  <a:extLst>
                    <a:ext uri="{9D8B030D-6E8A-4147-A177-3AD203B41FA5}">
                      <a16:colId xmlns:a16="http://schemas.microsoft.com/office/drawing/2014/main" val="20000"/>
                    </a:ext>
                  </a:extLst>
                </a:gridCol>
                <a:gridCol w="4681537">
                  <a:extLst>
                    <a:ext uri="{9D8B030D-6E8A-4147-A177-3AD203B41FA5}">
                      <a16:colId xmlns:a16="http://schemas.microsoft.com/office/drawing/2014/main" val="20001"/>
                    </a:ext>
                  </a:extLst>
                </a:gridCol>
              </a:tblGrid>
              <a:tr h="2035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0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dirty="0">
                          <a:ln>
                            <a:noFill/>
                          </a:ln>
                          <a:solidFill>
                            <a:schemeClr val="tx1"/>
                          </a:solidFill>
                          <a:effectLst/>
                          <a:latin typeface="Arial" charset="0"/>
                        </a:rPr>
                      </a:br>
                      <a:r>
                        <a:rPr kumimoji="0" lang="en-US" sz="1800" b="0" i="0" u="none" strike="noStrike" cap="none" normalizeH="0" baseline="0" dirty="0" err="1">
                          <a:ln>
                            <a:noFill/>
                          </a:ln>
                          <a:solidFill>
                            <a:schemeClr val="tx1"/>
                          </a:solidFill>
                          <a:effectLst/>
                          <a:latin typeface="Arial" charset="0"/>
                          <a:hlinkClick r:id="rId2"/>
                        </a:rPr>
                        <a:t>JInternalFrame</a:t>
                      </a:r>
                      <a:endParaRPr kumimoji="0" lang="en-US" sz="1800" b="0" i="0" u="none" strike="noStrike" cap="none" normalizeH="0" baseline="0" dirty="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20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charset="0"/>
                        </a:rPr>
                      </a:br>
                      <a:r>
                        <a:rPr kumimoji="0" lang="en-US" sz="1800" b="0" i="0" u="none" strike="noStrike" cap="none" normalizeH="0" baseline="0">
                          <a:ln>
                            <a:noFill/>
                          </a:ln>
                          <a:solidFill>
                            <a:schemeClr val="tx1"/>
                          </a:solidFill>
                          <a:effectLst/>
                          <a:latin typeface="Arial" charset="0"/>
                          <a:hlinkClick r:id="rId3"/>
                        </a:rPr>
                        <a:t>JLayeredPane</a:t>
                      </a:r>
                      <a:endParaRPr kumimoji="0" lang="en-US" sz="1800" b="0" i="0" u="none" strike="noStrike" cap="none" normalizeH="0" baseline="0">
                        <a:ln>
                          <a:noFill/>
                        </a:ln>
                        <a:solidFill>
                          <a:schemeClr val="tx1"/>
                        </a:solidFill>
                        <a:effectLst/>
                        <a:latin typeface="Arial"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79705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99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hlinkClick r:id="rId4"/>
                        </a:rPr>
                        <a:t>                                             Root pane</a:t>
                      </a:r>
                      <a:endParaRPr kumimoji="0" lang="en-US" sz="1800" b="0" i="0" u="none" strike="noStrike" cap="none" normalizeH="0" baseline="0" dirty="0">
                        <a:ln>
                          <a:noFill/>
                        </a:ln>
                        <a:solidFill>
                          <a:schemeClr val="tx1"/>
                        </a:solidFill>
                        <a:effectLst/>
                        <a:latin typeface="Arial" charset="0"/>
                      </a:endParaRPr>
                    </a:p>
                  </a:txBody>
                  <a:tcPr horzOverflow="overflow">
                    <a:lnL cap="flat">
                      <a:noFill/>
                    </a:lnL>
                    <a:lnR cap="flat">
                      <a:noFill/>
                    </a:lnR>
                    <a:lnT>
                      <a:noFill/>
                    </a:lnT>
                    <a:lnB cap="flat">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2"/>
                  </a:ext>
                </a:extLst>
              </a:tr>
            </a:tbl>
          </a:graphicData>
        </a:graphic>
      </p:graphicFrame>
      <p:pic>
        <p:nvPicPr>
          <p:cNvPr id="14345" name="Picture 13" descr="Internal frame image"/>
          <p:cNvPicPr>
            <a:picLocks noChangeAspect="1" noChangeArrowheads="1"/>
          </p:cNvPicPr>
          <p:nvPr/>
        </p:nvPicPr>
        <p:blipFill>
          <a:blip r:embed="rId5" cstate="print"/>
          <a:srcRect/>
          <a:stretch>
            <a:fillRect/>
          </a:stretch>
        </p:blipFill>
        <p:spPr bwMode="auto">
          <a:xfrm>
            <a:off x="609600" y="1295400"/>
            <a:ext cx="2486025" cy="1724025"/>
          </a:xfrm>
          <a:prstGeom prst="rect">
            <a:avLst/>
          </a:prstGeom>
          <a:noFill/>
          <a:ln w="9525">
            <a:noFill/>
            <a:miter lim="800000"/>
            <a:headEnd/>
            <a:tailEnd/>
          </a:ln>
        </p:spPr>
      </p:pic>
      <p:pic>
        <p:nvPicPr>
          <p:cNvPr id="14346" name="Picture 14" descr="Layered pane image"/>
          <p:cNvPicPr>
            <a:picLocks noChangeAspect="1" noChangeArrowheads="1"/>
          </p:cNvPicPr>
          <p:nvPr/>
        </p:nvPicPr>
        <p:blipFill>
          <a:blip r:embed="rId6" cstate="print"/>
          <a:srcRect/>
          <a:stretch>
            <a:fillRect/>
          </a:stretch>
        </p:blipFill>
        <p:spPr bwMode="auto">
          <a:xfrm>
            <a:off x="5410200" y="1295400"/>
            <a:ext cx="2933700" cy="1905000"/>
          </a:xfrm>
          <a:prstGeom prst="rect">
            <a:avLst/>
          </a:prstGeom>
          <a:noFill/>
          <a:ln w="9525">
            <a:noFill/>
            <a:miter lim="800000"/>
            <a:headEnd/>
            <a:tailEnd/>
          </a:ln>
        </p:spPr>
      </p:pic>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8737" y="3871784"/>
            <a:ext cx="3533775"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a:t>Basic Controls</a:t>
            </a:r>
          </a:p>
        </p:txBody>
      </p:sp>
      <p:sp>
        <p:nvSpPr>
          <p:cNvPr id="15363" name="Rectangle 3"/>
          <p:cNvSpPr>
            <a:spLocks noChangeArrowheads="1"/>
          </p:cNvSpPr>
          <p:nvPr/>
        </p:nvSpPr>
        <p:spPr bwMode="auto">
          <a:xfrm>
            <a:off x="685800" y="3048000"/>
            <a:ext cx="2133600" cy="366713"/>
          </a:xfrm>
          <a:prstGeom prst="rect">
            <a:avLst/>
          </a:prstGeom>
          <a:noFill/>
          <a:ln w="9525">
            <a:noFill/>
            <a:miter lim="800000"/>
            <a:headEnd/>
            <a:tailEnd/>
          </a:ln>
        </p:spPr>
        <p:txBody>
          <a:bodyPr anchor="ctr">
            <a:spAutoFit/>
          </a:bodyPr>
          <a:lstStyle/>
          <a:p>
            <a:pPr algn="ctr" eaLnBrk="1" hangingPunct="1"/>
            <a:r>
              <a:rPr lang="en-US"/>
              <a:t> </a:t>
            </a:r>
            <a:r>
              <a:rPr lang="en-US">
                <a:hlinkClick r:id="rId2"/>
              </a:rPr>
              <a:t>JButton</a:t>
            </a:r>
            <a:r>
              <a:rPr lang="en-US"/>
              <a:t> </a:t>
            </a:r>
          </a:p>
        </p:txBody>
      </p:sp>
      <p:pic>
        <p:nvPicPr>
          <p:cNvPr id="15364" name="Picture 4" descr="Button image"/>
          <p:cNvPicPr>
            <a:picLocks noChangeAspect="1" noChangeArrowheads="1"/>
          </p:cNvPicPr>
          <p:nvPr/>
        </p:nvPicPr>
        <p:blipFill>
          <a:blip r:embed="rId3" cstate="print"/>
          <a:srcRect/>
          <a:stretch>
            <a:fillRect/>
          </a:stretch>
        </p:blipFill>
        <p:spPr bwMode="auto">
          <a:xfrm>
            <a:off x="609600" y="1600200"/>
            <a:ext cx="2286000" cy="1111250"/>
          </a:xfrm>
          <a:prstGeom prst="rect">
            <a:avLst/>
          </a:prstGeom>
          <a:noFill/>
          <a:ln w="9525">
            <a:noFill/>
            <a:miter lim="800000"/>
            <a:headEnd/>
            <a:tailEnd/>
          </a:ln>
        </p:spPr>
      </p:pic>
      <p:sp>
        <p:nvSpPr>
          <p:cNvPr id="15365" name="Rectangle 5"/>
          <p:cNvSpPr>
            <a:spLocks noChangeArrowheads="1"/>
          </p:cNvSpPr>
          <p:nvPr/>
        </p:nvSpPr>
        <p:spPr bwMode="auto">
          <a:xfrm>
            <a:off x="3124200" y="1676400"/>
            <a:ext cx="3425825" cy="1479550"/>
          </a:xfrm>
          <a:prstGeom prst="rect">
            <a:avLst/>
          </a:prstGeom>
          <a:noFill/>
          <a:ln w="9525">
            <a:noFill/>
            <a:miter lim="800000"/>
            <a:headEnd/>
            <a:tailEnd/>
          </a:ln>
        </p:spPr>
        <p:txBody>
          <a:bodyPr wrap="none" anchor="ctr">
            <a:spAutoFit/>
          </a:bodyPr>
          <a:lstStyle/>
          <a:p>
            <a:pPr algn="ctr" eaLnBrk="1" hangingPunct="1"/>
            <a:r>
              <a:rPr lang="en-US"/>
              <a:t>  </a:t>
            </a:r>
            <a:r>
              <a:rPr lang="en-US" sz="5500"/>
              <a:t> </a:t>
            </a:r>
            <a:r>
              <a:rPr lang="en-US"/>
              <a:t>                                              </a:t>
            </a:r>
          </a:p>
          <a:p>
            <a:pPr algn="ctr"/>
            <a:br>
              <a:rPr lang="en-US"/>
            </a:br>
            <a:r>
              <a:rPr lang="en-US">
                <a:hlinkClick r:id="rId2"/>
              </a:rPr>
              <a:t>JCheckBox</a:t>
            </a:r>
            <a:r>
              <a:rPr lang="en-US"/>
              <a:t> </a:t>
            </a:r>
          </a:p>
        </p:txBody>
      </p:sp>
      <p:pic>
        <p:nvPicPr>
          <p:cNvPr id="15366" name="Picture 6" descr="CheckBox image"/>
          <p:cNvPicPr>
            <a:picLocks noChangeAspect="1" noChangeArrowheads="1"/>
          </p:cNvPicPr>
          <p:nvPr/>
        </p:nvPicPr>
        <p:blipFill>
          <a:blip r:embed="rId4" cstate="print"/>
          <a:srcRect/>
          <a:stretch>
            <a:fillRect/>
          </a:stretch>
        </p:blipFill>
        <p:spPr bwMode="auto">
          <a:xfrm>
            <a:off x="3886200" y="1676400"/>
            <a:ext cx="1514475" cy="876300"/>
          </a:xfrm>
          <a:prstGeom prst="rect">
            <a:avLst/>
          </a:prstGeom>
          <a:noFill/>
          <a:ln w="9525">
            <a:noFill/>
            <a:miter lim="800000"/>
            <a:headEnd/>
            <a:tailEnd/>
          </a:ln>
        </p:spPr>
      </p:pic>
      <p:sp>
        <p:nvSpPr>
          <p:cNvPr id="15367" name="Rectangle 7"/>
          <p:cNvSpPr>
            <a:spLocks noChangeArrowheads="1"/>
          </p:cNvSpPr>
          <p:nvPr/>
        </p:nvSpPr>
        <p:spPr bwMode="auto">
          <a:xfrm>
            <a:off x="5562600" y="1371600"/>
            <a:ext cx="3860800" cy="1708150"/>
          </a:xfrm>
          <a:prstGeom prst="rect">
            <a:avLst/>
          </a:prstGeom>
          <a:noFill/>
          <a:ln w="9525">
            <a:noFill/>
            <a:miter lim="800000"/>
            <a:headEnd/>
            <a:tailEnd/>
          </a:ln>
        </p:spPr>
        <p:txBody>
          <a:bodyPr wrap="none" anchor="ctr">
            <a:spAutoFit/>
          </a:bodyPr>
          <a:lstStyle/>
          <a:p>
            <a:pPr algn="ctr" eaLnBrk="1" hangingPunct="1"/>
            <a:r>
              <a:rPr lang="en-US"/>
              <a:t>  </a:t>
            </a:r>
            <a:r>
              <a:rPr lang="en-US" sz="7000"/>
              <a:t> </a:t>
            </a:r>
            <a:r>
              <a:rPr lang="en-US"/>
              <a:t>                                                    </a:t>
            </a:r>
          </a:p>
          <a:p>
            <a:pPr algn="ctr"/>
            <a:br>
              <a:rPr lang="en-US"/>
            </a:br>
            <a:r>
              <a:rPr lang="en-US">
                <a:hlinkClick r:id="rId5"/>
              </a:rPr>
              <a:t>JComboBox</a:t>
            </a:r>
            <a:r>
              <a:rPr lang="en-US"/>
              <a:t> </a:t>
            </a:r>
          </a:p>
        </p:txBody>
      </p:sp>
      <p:pic>
        <p:nvPicPr>
          <p:cNvPr id="15368" name="Picture 8" descr="Combo box image"/>
          <p:cNvPicPr>
            <a:picLocks noChangeAspect="1" noChangeArrowheads="1"/>
          </p:cNvPicPr>
          <p:nvPr/>
        </p:nvPicPr>
        <p:blipFill>
          <a:blip r:embed="rId6" cstate="print"/>
          <a:srcRect/>
          <a:stretch>
            <a:fillRect/>
          </a:stretch>
        </p:blipFill>
        <p:spPr bwMode="auto">
          <a:xfrm>
            <a:off x="6400800" y="1524000"/>
            <a:ext cx="1685925" cy="1114425"/>
          </a:xfrm>
          <a:prstGeom prst="rect">
            <a:avLst/>
          </a:prstGeom>
          <a:noFill/>
          <a:ln w="9525">
            <a:noFill/>
            <a:miter lim="800000"/>
            <a:headEnd/>
            <a:tailEnd/>
          </a:ln>
        </p:spPr>
      </p:pic>
      <p:sp>
        <p:nvSpPr>
          <p:cNvPr id="15369" name="Rectangle 9"/>
          <p:cNvSpPr>
            <a:spLocks noChangeArrowheads="1"/>
          </p:cNvSpPr>
          <p:nvPr/>
        </p:nvSpPr>
        <p:spPr bwMode="auto">
          <a:xfrm>
            <a:off x="0" y="4038600"/>
            <a:ext cx="3457575" cy="1616075"/>
          </a:xfrm>
          <a:prstGeom prst="rect">
            <a:avLst/>
          </a:prstGeom>
          <a:noFill/>
          <a:ln w="9525">
            <a:noFill/>
            <a:miter lim="800000"/>
            <a:headEnd/>
            <a:tailEnd/>
          </a:ln>
        </p:spPr>
        <p:txBody>
          <a:bodyPr wrap="none" anchor="ctr">
            <a:spAutoFit/>
          </a:bodyPr>
          <a:lstStyle/>
          <a:p>
            <a:pPr algn="ctr" eaLnBrk="1" hangingPunct="1"/>
            <a:r>
              <a:rPr lang="en-US"/>
              <a:t>  </a:t>
            </a:r>
            <a:r>
              <a:rPr lang="en-US" sz="6400"/>
              <a:t> </a:t>
            </a:r>
            <a:r>
              <a:rPr lang="en-US"/>
              <a:t>                                              </a:t>
            </a:r>
          </a:p>
          <a:p>
            <a:pPr algn="ctr"/>
            <a:br>
              <a:rPr lang="en-US"/>
            </a:br>
            <a:r>
              <a:rPr lang="en-US">
                <a:hlinkClick r:id="rId7"/>
              </a:rPr>
              <a:t>JList</a:t>
            </a:r>
            <a:r>
              <a:rPr lang="en-US"/>
              <a:t> </a:t>
            </a:r>
          </a:p>
        </p:txBody>
      </p:sp>
      <p:pic>
        <p:nvPicPr>
          <p:cNvPr id="15370" name="Picture 10" descr="List image"/>
          <p:cNvPicPr>
            <a:picLocks noChangeAspect="1" noChangeArrowheads="1"/>
          </p:cNvPicPr>
          <p:nvPr/>
        </p:nvPicPr>
        <p:blipFill>
          <a:blip r:embed="rId8" cstate="print"/>
          <a:srcRect/>
          <a:stretch>
            <a:fillRect/>
          </a:stretch>
        </p:blipFill>
        <p:spPr bwMode="auto">
          <a:xfrm>
            <a:off x="914400" y="3733800"/>
            <a:ext cx="1514475" cy="1028700"/>
          </a:xfrm>
          <a:prstGeom prst="rect">
            <a:avLst/>
          </a:prstGeom>
          <a:noFill/>
          <a:ln w="9525">
            <a:noFill/>
            <a:miter lim="800000"/>
            <a:headEnd/>
            <a:tailEnd/>
          </a:ln>
        </p:spPr>
      </p:pic>
      <p:sp>
        <p:nvSpPr>
          <p:cNvPr id="15371" name="Rectangle 11"/>
          <p:cNvSpPr>
            <a:spLocks noChangeArrowheads="1"/>
          </p:cNvSpPr>
          <p:nvPr/>
        </p:nvSpPr>
        <p:spPr bwMode="auto">
          <a:xfrm>
            <a:off x="2438400" y="3352800"/>
            <a:ext cx="4900613" cy="2638425"/>
          </a:xfrm>
          <a:prstGeom prst="rect">
            <a:avLst/>
          </a:prstGeom>
          <a:noFill/>
          <a:ln w="9525">
            <a:noFill/>
            <a:miter lim="800000"/>
            <a:headEnd/>
            <a:tailEnd/>
          </a:ln>
        </p:spPr>
        <p:txBody>
          <a:bodyPr wrap="none" anchor="ctr">
            <a:spAutoFit/>
          </a:bodyPr>
          <a:lstStyle/>
          <a:p>
            <a:pPr algn="ctr" eaLnBrk="1" hangingPunct="1"/>
            <a:r>
              <a:rPr lang="en-US"/>
              <a:t>  </a:t>
            </a:r>
            <a:r>
              <a:rPr lang="en-US" sz="13100"/>
              <a:t> </a:t>
            </a:r>
            <a:r>
              <a:rPr lang="en-US"/>
              <a:t>                                                                 </a:t>
            </a:r>
          </a:p>
          <a:p>
            <a:pPr algn="ctr"/>
            <a:br>
              <a:rPr lang="en-US"/>
            </a:br>
            <a:r>
              <a:rPr lang="en-US">
                <a:hlinkClick r:id="rId9"/>
              </a:rPr>
              <a:t>JMenu</a:t>
            </a:r>
            <a:r>
              <a:rPr lang="en-US"/>
              <a:t> </a:t>
            </a:r>
          </a:p>
        </p:txBody>
      </p:sp>
      <p:pic>
        <p:nvPicPr>
          <p:cNvPr id="15372" name="Picture 12" descr="Menu image"/>
          <p:cNvPicPr>
            <a:picLocks noChangeAspect="1" noChangeArrowheads="1"/>
          </p:cNvPicPr>
          <p:nvPr/>
        </p:nvPicPr>
        <p:blipFill>
          <a:blip r:embed="rId10" cstate="print"/>
          <a:srcRect/>
          <a:stretch>
            <a:fillRect/>
          </a:stretch>
        </p:blipFill>
        <p:spPr bwMode="auto">
          <a:xfrm>
            <a:off x="3505200" y="3352800"/>
            <a:ext cx="2124075" cy="2085975"/>
          </a:xfrm>
          <a:prstGeom prst="rect">
            <a:avLst/>
          </a:prstGeom>
          <a:noFill/>
          <a:ln w="9525">
            <a:noFill/>
            <a:miter lim="800000"/>
            <a:headEnd/>
            <a:tailEnd/>
          </a:ln>
        </p:spPr>
      </p:pic>
      <p:sp>
        <p:nvSpPr>
          <p:cNvPr id="15373" name="Rectangle 13"/>
          <p:cNvSpPr>
            <a:spLocks noChangeArrowheads="1"/>
          </p:cNvSpPr>
          <p:nvPr/>
        </p:nvSpPr>
        <p:spPr bwMode="auto">
          <a:xfrm>
            <a:off x="5943600" y="3657600"/>
            <a:ext cx="2895600" cy="2012950"/>
          </a:xfrm>
          <a:prstGeom prst="rect">
            <a:avLst/>
          </a:prstGeom>
          <a:noFill/>
          <a:ln w="9525">
            <a:noFill/>
            <a:miter lim="800000"/>
            <a:headEnd/>
            <a:tailEnd/>
          </a:ln>
        </p:spPr>
        <p:txBody>
          <a:bodyPr anchor="ctr">
            <a:spAutoFit/>
          </a:bodyPr>
          <a:lstStyle/>
          <a:p>
            <a:pPr algn="ctr" eaLnBrk="1" hangingPunct="1"/>
            <a:r>
              <a:rPr lang="en-US"/>
              <a:t>  </a:t>
            </a:r>
            <a:r>
              <a:rPr lang="en-US" sz="7200"/>
              <a:t> </a:t>
            </a:r>
            <a:r>
              <a:rPr lang="en-US"/>
              <a:t>                                                              </a:t>
            </a:r>
          </a:p>
          <a:p>
            <a:pPr algn="ctr"/>
            <a:br>
              <a:rPr lang="en-US"/>
            </a:br>
            <a:r>
              <a:rPr lang="en-US">
                <a:hlinkClick r:id="rId2"/>
              </a:rPr>
              <a:t>JRadioButton</a:t>
            </a:r>
            <a:r>
              <a:rPr lang="en-US"/>
              <a:t> </a:t>
            </a:r>
          </a:p>
        </p:txBody>
      </p:sp>
      <p:pic>
        <p:nvPicPr>
          <p:cNvPr id="15374" name="Picture 14" descr="Radio Button image"/>
          <p:cNvPicPr>
            <a:picLocks noChangeAspect="1" noChangeArrowheads="1"/>
          </p:cNvPicPr>
          <p:nvPr/>
        </p:nvPicPr>
        <p:blipFill>
          <a:blip r:embed="rId11" cstate="print"/>
          <a:srcRect/>
          <a:stretch>
            <a:fillRect/>
          </a:stretch>
        </p:blipFill>
        <p:spPr bwMode="auto">
          <a:xfrm>
            <a:off x="6400800" y="3657600"/>
            <a:ext cx="2009775" cy="11525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09600" y="838200"/>
            <a:ext cx="3352800" cy="1449388"/>
          </a:xfrm>
          <a:prstGeom prst="rect">
            <a:avLst/>
          </a:prstGeom>
          <a:noFill/>
          <a:ln w="9525">
            <a:noFill/>
            <a:miter lim="800000"/>
            <a:headEnd/>
            <a:tailEnd/>
          </a:ln>
        </p:spPr>
        <p:txBody>
          <a:bodyPr anchor="ctr">
            <a:spAutoFit/>
          </a:bodyPr>
          <a:lstStyle/>
          <a:p>
            <a:pPr algn="ctr" eaLnBrk="1" hangingPunct="1"/>
            <a:r>
              <a:rPr lang="en-US"/>
              <a:t>  </a:t>
            </a:r>
            <a:r>
              <a:rPr lang="en-US" sz="3500"/>
              <a:t> </a:t>
            </a:r>
            <a:r>
              <a:rPr lang="en-US"/>
              <a:t>                                                                       </a:t>
            </a:r>
          </a:p>
          <a:p>
            <a:pPr algn="ctr"/>
            <a:br>
              <a:rPr lang="en-US"/>
            </a:br>
            <a:r>
              <a:rPr lang="en-US">
                <a:hlinkClick r:id="rId2"/>
              </a:rPr>
              <a:t>JSlider</a:t>
            </a:r>
            <a:r>
              <a:rPr lang="en-US"/>
              <a:t> </a:t>
            </a:r>
          </a:p>
        </p:txBody>
      </p:sp>
      <p:pic>
        <p:nvPicPr>
          <p:cNvPr id="16387" name="Picture 3" descr="Slider image"/>
          <p:cNvPicPr>
            <a:picLocks noChangeAspect="1" noChangeArrowheads="1"/>
          </p:cNvPicPr>
          <p:nvPr/>
        </p:nvPicPr>
        <p:blipFill>
          <a:blip r:embed="rId3" cstate="print"/>
          <a:srcRect/>
          <a:stretch>
            <a:fillRect/>
          </a:stretch>
        </p:blipFill>
        <p:spPr bwMode="auto">
          <a:xfrm>
            <a:off x="609600" y="990600"/>
            <a:ext cx="2990850" cy="728663"/>
          </a:xfrm>
          <a:prstGeom prst="rect">
            <a:avLst/>
          </a:prstGeom>
          <a:noFill/>
          <a:ln w="9525">
            <a:noFill/>
            <a:miter lim="800000"/>
            <a:headEnd/>
            <a:tailEnd/>
          </a:ln>
        </p:spPr>
      </p:pic>
      <p:sp>
        <p:nvSpPr>
          <p:cNvPr id="16388" name="Rectangle 4"/>
          <p:cNvSpPr>
            <a:spLocks noChangeArrowheads="1"/>
          </p:cNvSpPr>
          <p:nvPr/>
        </p:nvSpPr>
        <p:spPr bwMode="auto">
          <a:xfrm>
            <a:off x="5029200" y="1371600"/>
            <a:ext cx="3084513" cy="915988"/>
          </a:xfrm>
          <a:prstGeom prst="rect">
            <a:avLst/>
          </a:prstGeom>
          <a:noFill/>
          <a:ln w="9525">
            <a:noFill/>
            <a:miter lim="800000"/>
            <a:headEnd/>
            <a:tailEnd/>
          </a:ln>
        </p:spPr>
        <p:txBody>
          <a:bodyPr wrap="none" anchor="ctr">
            <a:spAutoFit/>
          </a:bodyPr>
          <a:lstStyle/>
          <a:p>
            <a:pPr algn="ctr" eaLnBrk="1" hangingPunct="1"/>
            <a:r>
              <a:rPr lang="en-US"/>
              <a:t>  </a:t>
            </a:r>
            <a:r>
              <a:rPr lang="en-US" sz="1200"/>
              <a:t> </a:t>
            </a:r>
            <a:r>
              <a:rPr lang="en-US"/>
              <a:t>                                           </a:t>
            </a:r>
          </a:p>
          <a:p>
            <a:pPr algn="ctr"/>
            <a:br>
              <a:rPr lang="en-US"/>
            </a:br>
            <a:r>
              <a:rPr lang="en-US">
                <a:hlinkClick r:id="rId4"/>
              </a:rPr>
              <a:t>JSpinner</a:t>
            </a:r>
            <a:r>
              <a:rPr lang="en-US"/>
              <a:t> </a:t>
            </a:r>
          </a:p>
        </p:txBody>
      </p:sp>
      <p:pic>
        <p:nvPicPr>
          <p:cNvPr id="16389" name="Picture 5" descr="Spinner image"/>
          <p:cNvPicPr>
            <a:picLocks noChangeAspect="1" noChangeArrowheads="1"/>
          </p:cNvPicPr>
          <p:nvPr/>
        </p:nvPicPr>
        <p:blipFill>
          <a:blip r:embed="rId5" cstate="print"/>
          <a:srcRect/>
          <a:stretch>
            <a:fillRect/>
          </a:stretch>
        </p:blipFill>
        <p:spPr bwMode="auto">
          <a:xfrm>
            <a:off x="4267200" y="990600"/>
            <a:ext cx="4572000" cy="617538"/>
          </a:xfrm>
          <a:prstGeom prst="rect">
            <a:avLst/>
          </a:prstGeom>
          <a:noFill/>
          <a:ln w="9525">
            <a:noFill/>
            <a:miter lim="800000"/>
            <a:headEnd/>
            <a:tailEnd/>
          </a:ln>
        </p:spPr>
      </p:pic>
      <p:sp>
        <p:nvSpPr>
          <p:cNvPr id="16390" name="Rectangle 6"/>
          <p:cNvSpPr>
            <a:spLocks noChangeArrowheads="1"/>
          </p:cNvSpPr>
          <p:nvPr/>
        </p:nvSpPr>
        <p:spPr bwMode="auto">
          <a:xfrm>
            <a:off x="533400" y="3581400"/>
            <a:ext cx="3270250" cy="915988"/>
          </a:xfrm>
          <a:prstGeom prst="rect">
            <a:avLst/>
          </a:prstGeom>
          <a:noFill/>
          <a:ln w="9525">
            <a:noFill/>
            <a:miter lim="800000"/>
            <a:headEnd/>
            <a:tailEnd/>
          </a:ln>
        </p:spPr>
        <p:txBody>
          <a:bodyPr wrap="none" anchor="ctr">
            <a:spAutoFit/>
          </a:bodyPr>
          <a:lstStyle/>
          <a:p>
            <a:pPr algn="ctr" eaLnBrk="1" hangingPunct="1"/>
            <a:r>
              <a:rPr lang="en-US"/>
              <a:t>  </a:t>
            </a:r>
            <a:r>
              <a:rPr lang="en-US" sz="1100"/>
              <a:t> </a:t>
            </a:r>
            <a:r>
              <a:rPr lang="en-US"/>
              <a:t>                                              </a:t>
            </a:r>
          </a:p>
          <a:p>
            <a:pPr algn="ctr"/>
            <a:br>
              <a:rPr lang="en-US"/>
            </a:br>
            <a:r>
              <a:rPr lang="en-US">
                <a:hlinkClick r:id="rId6"/>
              </a:rPr>
              <a:t>JTextField</a:t>
            </a:r>
            <a:r>
              <a:rPr lang="en-US"/>
              <a:t> </a:t>
            </a:r>
          </a:p>
        </p:txBody>
      </p:sp>
      <p:pic>
        <p:nvPicPr>
          <p:cNvPr id="16391" name="Picture 7" descr="Text field image"/>
          <p:cNvPicPr>
            <a:picLocks noChangeAspect="1" noChangeArrowheads="1"/>
          </p:cNvPicPr>
          <p:nvPr/>
        </p:nvPicPr>
        <p:blipFill>
          <a:blip r:embed="rId7" cstate="print"/>
          <a:srcRect/>
          <a:stretch>
            <a:fillRect/>
          </a:stretch>
        </p:blipFill>
        <p:spPr bwMode="auto">
          <a:xfrm>
            <a:off x="533400" y="3048000"/>
            <a:ext cx="4191000" cy="503238"/>
          </a:xfrm>
          <a:prstGeom prst="rect">
            <a:avLst/>
          </a:prstGeom>
          <a:noFill/>
          <a:ln w="9525">
            <a:noFill/>
            <a:miter lim="800000"/>
            <a:headEnd/>
            <a:tailEnd/>
          </a:ln>
        </p:spPr>
      </p:pic>
      <p:sp>
        <p:nvSpPr>
          <p:cNvPr id="16392" name="Rectangle 8"/>
          <p:cNvSpPr>
            <a:spLocks noChangeArrowheads="1"/>
          </p:cNvSpPr>
          <p:nvPr/>
        </p:nvSpPr>
        <p:spPr bwMode="auto">
          <a:xfrm>
            <a:off x="4114800" y="4114800"/>
            <a:ext cx="4730750" cy="915988"/>
          </a:xfrm>
          <a:prstGeom prst="rect">
            <a:avLst/>
          </a:prstGeom>
          <a:noFill/>
          <a:ln w="9525">
            <a:noFill/>
            <a:miter lim="800000"/>
            <a:headEnd/>
            <a:tailEnd/>
          </a:ln>
        </p:spPr>
        <p:txBody>
          <a:bodyPr wrap="none" anchor="ctr">
            <a:spAutoFit/>
          </a:bodyPr>
          <a:lstStyle/>
          <a:p>
            <a:pPr algn="ctr" eaLnBrk="1" hangingPunct="1"/>
            <a:r>
              <a:rPr lang="en-US"/>
              <a:t>  </a:t>
            </a:r>
            <a:r>
              <a:rPr lang="en-US" sz="1100"/>
              <a:t> </a:t>
            </a:r>
            <a:r>
              <a:rPr lang="en-US"/>
              <a:t>                                                                     </a:t>
            </a:r>
          </a:p>
          <a:p>
            <a:pPr algn="ctr"/>
            <a:br>
              <a:rPr lang="en-US"/>
            </a:br>
            <a:r>
              <a:rPr lang="en-US">
                <a:hlinkClick r:id="rId8"/>
              </a:rPr>
              <a:t>JPasswordField</a:t>
            </a:r>
            <a:r>
              <a:rPr lang="en-US"/>
              <a:t> </a:t>
            </a:r>
          </a:p>
        </p:txBody>
      </p:sp>
      <p:pic>
        <p:nvPicPr>
          <p:cNvPr id="16393" name="Picture 9" descr="Password field image"/>
          <p:cNvPicPr>
            <a:picLocks noChangeAspect="1" noChangeArrowheads="1"/>
          </p:cNvPicPr>
          <p:nvPr/>
        </p:nvPicPr>
        <p:blipFill>
          <a:blip r:embed="rId9" cstate="print"/>
          <a:srcRect/>
          <a:stretch>
            <a:fillRect/>
          </a:stretch>
        </p:blipFill>
        <p:spPr bwMode="auto">
          <a:xfrm>
            <a:off x="3962400" y="3886200"/>
            <a:ext cx="5181600" cy="60007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Group 2"/>
          <p:cNvGraphicFramePr>
            <a:graphicFrameLocks noGrp="1"/>
          </p:cNvGraphicFramePr>
          <p:nvPr/>
        </p:nvGraphicFramePr>
        <p:xfrm>
          <a:off x="381000" y="533400"/>
          <a:ext cx="8382000" cy="4876800"/>
        </p:xfrm>
        <a:graphic>
          <a:graphicData uri="http://schemas.openxmlformats.org/drawingml/2006/table">
            <a:tbl>
              <a:tblPr/>
              <a:tblGrid>
                <a:gridCol w="4902200">
                  <a:extLst>
                    <a:ext uri="{9D8B030D-6E8A-4147-A177-3AD203B41FA5}">
                      <a16:colId xmlns:a16="http://schemas.microsoft.com/office/drawing/2014/main" val="20000"/>
                    </a:ext>
                  </a:extLst>
                </a:gridCol>
                <a:gridCol w="3132138">
                  <a:extLst>
                    <a:ext uri="{9D8B030D-6E8A-4147-A177-3AD203B41FA5}">
                      <a16:colId xmlns:a16="http://schemas.microsoft.com/office/drawing/2014/main" val="20001"/>
                    </a:ext>
                  </a:extLst>
                </a:gridCol>
                <a:gridCol w="347662">
                  <a:extLst>
                    <a:ext uri="{9D8B030D-6E8A-4147-A177-3AD203B41FA5}">
                      <a16:colId xmlns:a16="http://schemas.microsoft.com/office/drawing/2014/main" val="20002"/>
                    </a:ext>
                  </a:extLst>
                </a:gridCol>
              </a:tblGrid>
              <a:tr h="408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208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hlinkClick r:id="rId2"/>
                        </a:rPr>
                        <a:t>JColorChooser</a:t>
                      </a:r>
                      <a:endParaRPr kumimoji="0" lang="en-US" sz="1800" b="0" i="0" u="none" strike="noStrike" cap="none" normalizeH="0" baseline="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72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charset="0"/>
                        </a:rPr>
                      </a:br>
                      <a:r>
                        <a:rPr kumimoji="0" lang="en-US" sz="1800" b="0" i="0" u="none" strike="noStrike" cap="none" normalizeH="0" baseline="0">
                          <a:ln>
                            <a:noFill/>
                          </a:ln>
                          <a:solidFill>
                            <a:schemeClr val="tx1"/>
                          </a:solidFill>
                          <a:effectLst/>
                          <a:latin typeface="Arial" charset="0"/>
                          <a:hlinkClick r:id="rId3"/>
                        </a:rPr>
                        <a:t>JEditorPane</a:t>
                      </a:r>
                      <a:r>
                        <a:rPr kumimoji="0" lang="en-US" sz="1800" b="0" i="0" u="none" strike="noStrike" cap="none" normalizeH="0" baseline="0">
                          <a:ln>
                            <a:noFill/>
                          </a:ln>
                          <a:solidFill>
                            <a:schemeClr val="tx1"/>
                          </a:solidFill>
                          <a:effectLst/>
                          <a:latin typeface="Arial" charset="0"/>
                        </a:rPr>
                        <a:t> and </a:t>
                      </a:r>
                      <a:r>
                        <a:rPr kumimoji="0" lang="en-US" sz="1800" b="0" i="0" u="none" strike="noStrike" cap="none" normalizeH="0" baseline="0">
                          <a:ln>
                            <a:noFill/>
                          </a:ln>
                          <a:solidFill>
                            <a:schemeClr val="tx1"/>
                          </a:solidFill>
                          <a:effectLst/>
                          <a:latin typeface="Arial" charset="0"/>
                          <a:hlinkClick r:id="rId3"/>
                        </a:rPr>
                        <a:t>JTextPane</a:t>
                      </a:r>
                      <a:endParaRPr kumimoji="0" lang="en-US" sz="1800" b="0" i="0" u="none" strike="noStrike" cap="none" normalizeH="0" baseline="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a:ln>
                          <a:noFill/>
                        </a:ln>
                        <a:solidFill>
                          <a:schemeClr val="tx1"/>
                        </a:solidFill>
                        <a:effectLst/>
                        <a:latin typeface="Arial" charset="0"/>
                      </a:endParaRPr>
                    </a:p>
                  </a:txBody>
                  <a:tcPr anchor="b" horzOverflow="overflow">
                    <a:lnL>
                      <a:noFill/>
                    </a:lnL>
                    <a:lnR cap="flat">
                      <a:noFill/>
                    </a:lnR>
                    <a:lnT>
                      <a:noFill/>
                    </a:lnT>
                    <a:lnB cap="flat">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bl>
          </a:graphicData>
        </a:graphic>
      </p:graphicFrame>
      <p:pic>
        <p:nvPicPr>
          <p:cNvPr id="17416" name="Picture 12" descr="Color Chooser Image"/>
          <p:cNvPicPr>
            <a:picLocks noChangeAspect="1" noChangeArrowheads="1"/>
          </p:cNvPicPr>
          <p:nvPr/>
        </p:nvPicPr>
        <p:blipFill>
          <a:blip r:embed="rId4" cstate="print"/>
          <a:srcRect/>
          <a:stretch>
            <a:fillRect/>
          </a:stretch>
        </p:blipFill>
        <p:spPr bwMode="auto">
          <a:xfrm>
            <a:off x="533400" y="838200"/>
            <a:ext cx="4086225" cy="3314700"/>
          </a:xfrm>
          <a:prstGeom prst="rect">
            <a:avLst/>
          </a:prstGeom>
          <a:noFill/>
          <a:ln w="9525">
            <a:noFill/>
            <a:miter lim="800000"/>
            <a:headEnd/>
            <a:tailEnd/>
          </a:ln>
        </p:spPr>
      </p:pic>
      <p:pic>
        <p:nvPicPr>
          <p:cNvPr id="17417" name="Picture 13" descr="Text pane Image"/>
          <p:cNvPicPr>
            <a:picLocks noChangeAspect="1" noChangeArrowheads="1"/>
          </p:cNvPicPr>
          <p:nvPr/>
        </p:nvPicPr>
        <p:blipFill>
          <a:blip r:embed="rId5" cstate="print"/>
          <a:srcRect/>
          <a:stretch>
            <a:fillRect/>
          </a:stretch>
        </p:blipFill>
        <p:spPr bwMode="auto">
          <a:xfrm>
            <a:off x="5791200" y="1295400"/>
            <a:ext cx="2552700" cy="27432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1" descr="File Chooser Image"/>
          <p:cNvPicPr>
            <a:picLocks noChangeAspect="1" noChangeArrowheads="1"/>
          </p:cNvPicPr>
          <p:nvPr/>
        </p:nvPicPr>
        <p:blipFill>
          <a:blip r:embed="rId2" cstate="print"/>
          <a:srcRect/>
          <a:stretch>
            <a:fillRect/>
          </a:stretch>
        </p:blipFill>
        <p:spPr bwMode="auto">
          <a:xfrm>
            <a:off x="2876550" y="-7591425"/>
            <a:ext cx="3638550" cy="2409825"/>
          </a:xfrm>
          <a:prstGeom prst="rect">
            <a:avLst/>
          </a:prstGeom>
          <a:noFill/>
          <a:ln w="9525">
            <a:noFill/>
            <a:miter lim="800000"/>
            <a:headEnd/>
            <a:tailEnd/>
          </a:ln>
        </p:spPr>
      </p:pic>
      <p:pic>
        <p:nvPicPr>
          <p:cNvPr id="18435" name="Picture 21" descr="File Chooser Image"/>
          <p:cNvPicPr>
            <a:picLocks noChangeAspect="1" noChangeArrowheads="1"/>
          </p:cNvPicPr>
          <p:nvPr/>
        </p:nvPicPr>
        <p:blipFill>
          <a:blip r:embed="rId2" cstate="print"/>
          <a:srcRect/>
          <a:stretch>
            <a:fillRect/>
          </a:stretch>
        </p:blipFill>
        <p:spPr bwMode="auto">
          <a:xfrm>
            <a:off x="2876550" y="-7591425"/>
            <a:ext cx="3638550" cy="2409825"/>
          </a:xfrm>
          <a:prstGeom prst="rect">
            <a:avLst/>
          </a:prstGeom>
          <a:noFill/>
          <a:ln w="9525">
            <a:noFill/>
            <a:miter lim="800000"/>
            <a:headEnd/>
            <a:tailEnd/>
          </a:ln>
        </p:spPr>
      </p:pic>
      <p:sp>
        <p:nvSpPr>
          <p:cNvPr id="18436" name="Rectangle 22"/>
          <p:cNvSpPr>
            <a:spLocks noChangeArrowheads="1"/>
          </p:cNvSpPr>
          <p:nvPr/>
        </p:nvSpPr>
        <p:spPr bwMode="auto">
          <a:xfrm>
            <a:off x="609600" y="3276600"/>
            <a:ext cx="3857625" cy="1190625"/>
          </a:xfrm>
          <a:prstGeom prst="rect">
            <a:avLst/>
          </a:prstGeom>
          <a:noFill/>
          <a:ln w="9525">
            <a:noFill/>
            <a:miter lim="800000"/>
            <a:headEnd/>
            <a:tailEnd/>
          </a:ln>
        </p:spPr>
        <p:txBody>
          <a:bodyPr anchor="ctr">
            <a:spAutoFit/>
          </a:bodyPr>
          <a:lstStyle/>
          <a:p>
            <a:pPr algn="ctr" eaLnBrk="1" hangingPunct="1"/>
            <a:r>
              <a:rPr lang="en-US"/>
              <a:t>                                                                                                 </a:t>
            </a:r>
          </a:p>
          <a:p>
            <a:pPr algn="ctr"/>
            <a:br>
              <a:rPr lang="en-US"/>
            </a:br>
            <a:r>
              <a:rPr lang="en-US">
                <a:hlinkClick r:id="rId3"/>
              </a:rPr>
              <a:t>JFileChooser</a:t>
            </a:r>
            <a:r>
              <a:rPr lang="en-US"/>
              <a:t> </a:t>
            </a:r>
          </a:p>
        </p:txBody>
      </p:sp>
      <p:pic>
        <p:nvPicPr>
          <p:cNvPr id="18437" name="Picture 23" descr="File Chooser Image"/>
          <p:cNvPicPr>
            <a:picLocks noChangeAspect="1" noChangeArrowheads="1"/>
          </p:cNvPicPr>
          <p:nvPr/>
        </p:nvPicPr>
        <p:blipFill>
          <a:blip r:embed="rId2" cstate="print"/>
          <a:srcRect/>
          <a:stretch>
            <a:fillRect/>
          </a:stretch>
        </p:blipFill>
        <p:spPr bwMode="auto">
          <a:xfrm>
            <a:off x="685800" y="533400"/>
            <a:ext cx="3638550" cy="2409825"/>
          </a:xfrm>
          <a:prstGeom prst="rect">
            <a:avLst/>
          </a:prstGeom>
          <a:noFill/>
          <a:ln w="9525">
            <a:noFill/>
            <a:miter lim="800000"/>
            <a:headEnd/>
            <a:tailEnd/>
          </a:ln>
        </p:spPr>
      </p:pic>
      <p:sp>
        <p:nvSpPr>
          <p:cNvPr id="18438" name="Rectangle 24"/>
          <p:cNvSpPr>
            <a:spLocks noChangeArrowheads="1"/>
          </p:cNvSpPr>
          <p:nvPr/>
        </p:nvSpPr>
        <p:spPr bwMode="auto">
          <a:xfrm>
            <a:off x="5334000" y="2819400"/>
            <a:ext cx="3517900" cy="1876425"/>
          </a:xfrm>
          <a:prstGeom prst="rect">
            <a:avLst/>
          </a:prstGeom>
          <a:noFill/>
          <a:ln w="9525">
            <a:noFill/>
            <a:miter lim="800000"/>
            <a:headEnd/>
            <a:tailEnd/>
          </a:ln>
        </p:spPr>
        <p:txBody>
          <a:bodyPr wrap="none" anchor="ctr">
            <a:spAutoFit/>
          </a:bodyPr>
          <a:lstStyle/>
          <a:p>
            <a:pPr algn="ctr" eaLnBrk="1" hangingPunct="1"/>
            <a:r>
              <a:rPr lang="en-US"/>
              <a:t>  </a:t>
            </a:r>
            <a:r>
              <a:rPr lang="en-US" sz="8100"/>
              <a:t> </a:t>
            </a:r>
            <a:r>
              <a:rPr lang="en-US"/>
              <a:t>                                              </a:t>
            </a:r>
          </a:p>
          <a:p>
            <a:pPr algn="ctr"/>
            <a:br>
              <a:rPr lang="en-US"/>
            </a:br>
            <a:r>
              <a:rPr lang="en-US">
                <a:hlinkClick r:id="rId4"/>
              </a:rPr>
              <a:t>JTree</a:t>
            </a:r>
            <a:r>
              <a:rPr lang="en-US"/>
              <a:t> </a:t>
            </a:r>
          </a:p>
        </p:txBody>
      </p:sp>
      <p:pic>
        <p:nvPicPr>
          <p:cNvPr id="18439" name="Picture 25" descr="Tree Image"/>
          <p:cNvPicPr>
            <a:picLocks noChangeAspect="1" noChangeArrowheads="1"/>
          </p:cNvPicPr>
          <p:nvPr/>
        </p:nvPicPr>
        <p:blipFill>
          <a:blip r:embed="rId5" cstate="print"/>
          <a:srcRect/>
          <a:stretch>
            <a:fillRect/>
          </a:stretch>
        </p:blipFill>
        <p:spPr bwMode="auto">
          <a:xfrm>
            <a:off x="5715000" y="838200"/>
            <a:ext cx="3048000" cy="26066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1" descr="File Chooser Image"/>
          <p:cNvPicPr>
            <a:picLocks noChangeAspect="1" noChangeArrowheads="1"/>
          </p:cNvPicPr>
          <p:nvPr/>
        </p:nvPicPr>
        <p:blipFill>
          <a:blip r:embed="rId2" cstate="print"/>
          <a:srcRect/>
          <a:stretch>
            <a:fillRect/>
          </a:stretch>
        </p:blipFill>
        <p:spPr bwMode="auto">
          <a:xfrm>
            <a:off x="2876550" y="-7591425"/>
            <a:ext cx="3638550" cy="2409825"/>
          </a:xfrm>
          <a:prstGeom prst="rect">
            <a:avLst/>
          </a:prstGeom>
          <a:noFill/>
          <a:ln w="9525">
            <a:noFill/>
            <a:miter lim="800000"/>
            <a:headEnd/>
            <a:tailEnd/>
          </a:ln>
        </p:spPr>
      </p:pic>
      <p:sp>
        <p:nvSpPr>
          <p:cNvPr id="19459" name="Rectangle 12"/>
          <p:cNvSpPr>
            <a:spLocks noChangeArrowheads="1"/>
          </p:cNvSpPr>
          <p:nvPr/>
        </p:nvSpPr>
        <p:spPr bwMode="auto">
          <a:xfrm>
            <a:off x="4073525" y="3244850"/>
            <a:ext cx="996950" cy="366713"/>
          </a:xfrm>
          <a:prstGeom prst="rect">
            <a:avLst/>
          </a:prstGeom>
          <a:noFill/>
          <a:ln w="9525">
            <a:noFill/>
            <a:miter lim="800000"/>
            <a:headEnd/>
            <a:tailEnd/>
          </a:ln>
        </p:spPr>
        <p:txBody>
          <a:bodyPr wrap="none" anchor="ctr">
            <a:spAutoFit/>
          </a:bodyPr>
          <a:lstStyle/>
          <a:p>
            <a:pPr algn="ctr" eaLnBrk="1" hangingPunct="1"/>
            <a:r>
              <a:rPr lang="en-US"/>
              <a:t> </a:t>
            </a:r>
            <a:r>
              <a:rPr lang="en-US">
                <a:hlinkClick r:id="rId3"/>
              </a:rPr>
              <a:t>JTable</a:t>
            </a:r>
            <a:r>
              <a:rPr lang="en-US"/>
              <a:t> </a:t>
            </a:r>
          </a:p>
        </p:txBody>
      </p:sp>
      <p:pic>
        <p:nvPicPr>
          <p:cNvPr id="19460" name="Picture 13" descr="Table Image"/>
          <p:cNvPicPr>
            <a:picLocks noChangeAspect="1" noChangeArrowheads="1"/>
          </p:cNvPicPr>
          <p:nvPr/>
        </p:nvPicPr>
        <p:blipFill>
          <a:blip r:embed="rId4" cstate="print"/>
          <a:srcRect/>
          <a:stretch>
            <a:fillRect/>
          </a:stretch>
        </p:blipFill>
        <p:spPr bwMode="auto">
          <a:xfrm>
            <a:off x="381000" y="914400"/>
            <a:ext cx="8458200" cy="2046288"/>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116138" y="2498725"/>
            <a:ext cx="4911725" cy="1860550"/>
          </a:xfrm>
          <a:prstGeom prst="rect">
            <a:avLst/>
          </a:prstGeom>
          <a:noFill/>
          <a:ln w="9525">
            <a:noFill/>
            <a:miter lim="800000"/>
            <a:headEnd/>
            <a:tailEnd/>
          </a:ln>
        </p:spPr>
        <p:txBody>
          <a:bodyPr wrap="none" anchor="ctr">
            <a:spAutoFit/>
          </a:bodyPr>
          <a:lstStyle/>
          <a:p>
            <a:pPr algn="ctr" eaLnBrk="1" hangingPunct="1"/>
            <a:r>
              <a:rPr lang="en-US"/>
              <a:t>  </a:t>
            </a:r>
            <a:r>
              <a:rPr lang="en-US" sz="8000"/>
              <a:t> </a:t>
            </a:r>
            <a:r>
              <a:rPr lang="en-US"/>
              <a:t>                                                                    </a:t>
            </a:r>
          </a:p>
          <a:p>
            <a:pPr algn="ctr"/>
            <a:br>
              <a:rPr lang="en-US"/>
            </a:br>
            <a:r>
              <a:rPr lang="en-US">
                <a:hlinkClick r:id="rId2"/>
              </a:rPr>
              <a:t>JTextArea</a:t>
            </a:r>
            <a:r>
              <a:rPr lang="en-US"/>
              <a:t> </a:t>
            </a:r>
          </a:p>
        </p:txBody>
      </p:sp>
      <p:pic>
        <p:nvPicPr>
          <p:cNvPr id="20483" name="Picture 3" descr="Text Image"/>
          <p:cNvPicPr>
            <a:picLocks noChangeAspect="1" noChangeArrowheads="1"/>
          </p:cNvPicPr>
          <p:nvPr/>
        </p:nvPicPr>
        <p:blipFill>
          <a:blip r:embed="rId3" cstate="print"/>
          <a:srcRect/>
          <a:stretch>
            <a:fillRect/>
          </a:stretch>
        </p:blipFill>
        <p:spPr bwMode="auto">
          <a:xfrm>
            <a:off x="2438400" y="990600"/>
            <a:ext cx="5029200" cy="2928938"/>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003" name="Group 19"/>
          <p:cNvGraphicFramePr>
            <a:graphicFrameLocks noGrp="1"/>
          </p:cNvGraphicFramePr>
          <p:nvPr/>
        </p:nvGraphicFramePr>
        <p:xfrm>
          <a:off x="762000" y="1524000"/>
          <a:ext cx="8153400" cy="4267200"/>
        </p:xfrm>
        <a:graphic>
          <a:graphicData uri="http://schemas.openxmlformats.org/drawingml/2006/table">
            <a:tbl>
              <a:tblPr/>
              <a:tblGrid>
                <a:gridCol w="1908175">
                  <a:extLst>
                    <a:ext uri="{9D8B030D-6E8A-4147-A177-3AD203B41FA5}">
                      <a16:colId xmlns:a16="http://schemas.microsoft.com/office/drawing/2014/main" val="20000"/>
                    </a:ext>
                  </a:extLst>
                </a:gridCol>
                <a:gridCol w="1801813">
                  <a:extLst>
                    <a:ext uri="{9D8B030D-6E8A-4147-A177-3AD203B41FA5}">
                      <a16:colId xmlns:a16="http://schemas.microsoft.com/office/drawing/2014/main" val="20001"/>
                    </a:ext>
                  </a:extLst>
                </a:gridCol>
                <a:gridCol w="2608262">
                  <a:extLst>
                    <a:ext uri="{9D8B030D-6E8A-4147-A177-3AD203B41FA5}">
                      <a16:colId xmlns:a16="http://schemas.microsoft.com/office/drawing/2014/main" val="20002"/>
                    </a:ext>
                  </a:extLst>
                </a:gridCol>
                <a:gridCol w="1835150">
                  <a:extLst>
                    <a:ext uri="{9D8B030D-6E8A-4147-A177-3AD203B41FA5}">
                      <a16:colId xmlns:a16="http://schemas.microsoft.com/office/drawing/2014/main" val="20003"/>
                    </a:ext>
                  </a:extLst>
                </a:gridCol>
              </a:tblGrid>
              <a:tr h="2379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81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charset="0"/>
                        </a:rPr>
                      </a:b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hlinkClick r:id="rId2"/>
                        </a:rPr>
                        <a:t>JLabel</a:t>
                      </a:r>
                      <a:endParaRPr kumimoji="0" lang="en-US" sz="1800" b="0" i="0" u="none" strike="noStrike" cap="none" normalizeH="0" baseline="0">
                        <a:ln>
                          <a:noFill/>
                        </a:ln>
                        <a:solidFill>
                          <a:schemeClr val="tx1"/>
                        </a:solidFill>
                        <a:effectLst/>
                        <a:latin typeface="Arial"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hlinkClick r:id="rId3"/>
                        </a:rPr>
                        <a:t>JProgressBar</a:t>
                      </a:r>
                      <a:endParaRPr kumimoji="0" lang="en-US" sz="1800" b="0" i="0" u="none" strike="noStrike" cap="none" normalizeH="0" baseline="0">
                        <a:ln>
                          <a:noFill/>
                        </a:ln>
                        <a:solidFill>
                          <a:schemeClr val="tx1"/>
                        </a:solidFill>
                        <a:effectLst/>
                        <a:latin typeface="Arial"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3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charset="0"/>
                        </a:rPr>
                      </a:br>
                      <a:r>
                        <a:rPr kumimoji="0" lang="en-US" sz="1800" b="0" i="0" u="none" strike="noStrike" cap="none" normalizeH="0" baseline="0">
                          <a:ln>
                            <a:noFill/>
                          </a:ln>
                          <a:solidFill>
                            <a:schemeClr val="tx1"/>
                          </a:solidFill>
                          <a:effectLst/>
                          <a:latin typeface="Arial" charset="0"/>
                          <a:hlinkClick r:id="rId4"/>
                        </a:rPr>
                        <a:t>JSeparator</a:t>
                      </a:r>
                      <a:endParaRPr kumimoji="0" lang="en-US" sz="1800" b="0" i="0" u="none" strike="noStrike" cap="none" normalizeH="0" baseline="0">
                        <a:ln>
                          <a:noFill/>
                        </a:ln>
                        <a:solidFill>
                          <a:schemeClr val="tx1"/>
                        </a:solidFill>
                        <a:effectLst/>
                        <a:latin typeface="Arial"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76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charset="0"/>
                        </a:rPr>
                      </a:b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hlinkClick r:id="rId5"/>
                        </a:rPr>
                        <a:t>JToolTip</a:t>
                      </a:r>
                      <a:endParaRPr kumimoji="0" lang="en-US" sz="1800" b="0" i="0" u="none" strike="noStrike" cap="none" normalizeH="0" baseline="0">
                        <a:ln>
                          <a:noFill/>
                        </a:ln>
                        <a:solidFill>
                          <a:schemeClr val="tx1"/>
                        </a:solidFill>
                        <a:effectLst/>
                        <a:latin typeface="Arial" charset="0"/>
                      </a:endParaRPr>
                    </a:p>
                  </a:txBody>
                  <a:tcPr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21511" name="Picture 11" descr="Label image"/>
          <p:cNvPicPr>
            <a:picLocks noChangeAspect="1" noChangeArrowheads="1"/>
          </p:cNvPicPr>
          <p:nvPr/>
        </p:nvPicPr>
        <p:blipFill>
          <a:blip r:embed="rId6" cstate="print"/>
          <a:srcRect/>
          <a:stretch>
            <a:fillRect/>
          </a:stretch>
        </p:blipFill>
        <p:spPr bwMode="auto">
          <a:xfrm>
            <a:off x="914400" y="2286000"/>
            <a:ext cx="1514475" cy="1285875"/>
          </a:xfrm>
          <a:prstGeom prst="rect">
            <a:avLst/>
          </a:prstGeom>
          <a:noFill/>
          <a:ln w="9525">
            <a:noFill/>
            <a:miter lim="800000"/>
            <a:headEnd/>
            <a:tailEnd/>
          </a:ln>
        </p:spPr>
      </p:pic>
      <p:pic>
        <p:nvPicPr>
          <p:cNvPr id="21512" name="Picture 12" descr="Progress bar image"/>
          <p:cNvPicPr>
            <a:picLocks noChangeAspect="1" noChangeArrowheads="1"/>
          </p:cNvPicPr>
          <p:nvPr/>
        </p:nvPicPr>
        <p:blipFill>
          <a:blip r:embed="rId7" cstate="print"/>
          <a:srcRect/>
          <a:stretch>
            <a:fillRect/>
          </a:stretch>
        </p:blipFill>
        <p:spPr bwMode="auto">
          <a:xfrm>
            <a:off x="381000" y="762000"/>
            <a:ext cx="5302250" cy="752475"/>
          </a:xfrm>
          <a:prstGeom prst="rect">
            <a:avLst/>
          </a:prstGeom>
          <a:noFill/>
          <a:ln w="9525">
            <a:noFill/>
            <a:miter lim="800000"/>
            <a:headEnd/>
            <a:tailEnd/>
          </a:ln>
        </p:spPr>
      </p:pic>
      <p:pic>
        <p:nvPicPr>
          <p:cNvPr id="21513" name="Picture 13" descr="Separator image"/>
          <p:cNvPicPr>
            <a:picLocks noChangeAspect="1" noChangeArrowheads="1"/>
          </p:cNvPicPr>
          <p:nvPr/>
        </p:nvPicPr>
        <p:blipFill>
          <a:blip r:embed="rId8" cstate="print"/>
          <a:srcRect/>
          <a:stretch>
            <a:fillRect/>
          </a:stretch>
        </p:blipFill>
        <p:spPr bwMode="auto">
          <a:xfrm>
            <a:off x="2743200" y="2209800"/>
            <a:ext cx="5729288" cy="609600"/>
          </a:xfrm>
          <a:prstGeom prst="rect">
            <a:avLst/>
          </a:prstGeom>
          <a:noFill/>
          <a:ln w="9525">
            <a:noFill/>
            <a:miter lim="800000"/>
            <a:headEnd/>
            <a:tailEnd/>
          </a:ln>
        </p:spPr>
      </p:pic>
      <p:pic>
        <p:nvPicPr>
          <p:cNvPr id="21514" name="Picture 14" descr="Tool tip image"/>
          <p:cNvPicPr>
            <a:picLocks noChangeAspect="1" noChangeArrowheads="1"/>
          </p:cNvPicPr>
          <p:nvPr/>
        </p:nvPicPr>
        <p:blipFill>
          <a:blip r:embed="rId9" cstate="print"/>
          <a:srcRect/>
          <a:stretch>
            <a:fillRect/>
          </a:stretch>
        </p:blipFill>
        <p:spPr bwMode="auto">
          <a:xfrm>
            <a:off x="6629400" y="3429000"/>
            <a:ext cx="2362200" cy="20161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US"/>
              <a:t>Swing and AWT</a:t>
            </a:r>
          </a:p>
        </p:txBody>
      </p:sp>
      <p:sp>
        <p:nvSpPr>
          <p:cNvPr id="4099" name="Rectangle 3"/>
          <p:cNvSpPr>
            <a:spLocks noGrp="1" noChangeArrowheads="1"/>
          </p:cNvSpPr>
          <p:nvPr>
            <p:ph type="body" idx="1"/>
          </p:nvPr>
        </p:nvSpPr>
        <p:spPr/>
        <p:txBody>
          <a:bodyPr/>
          <a:lstStyle/>
          <a:p>
            <a:pPr eaLnBrk="1" hangingPunct="1"/>
            <a:r>
              <a:rPr lang="en-US" dirty="0"/>
              <a:t>AWT (java.awt) and Swing (</a:t>
            </a:r>
            <a:r>
              <a:rPr lang="en-US" dirty="0" err="1"/>
              <a:t>javax.swing</a:t>
            </a:r>
            <a:r>
              <a:rPr lang="en-US" dirty="0"/>
              <a:t>)</a:t>
            </a:r>
          </a:p>
          <a:p>
            <a:pPr eaLnBrk="1" hangingPunct="1"/>
            <a:r>
              <a:rPr lang="en-US" dirty="0"/>
              <a:t>AWT gives same look and Swing allows for different look</a:t>
            </a:r>
          </a:p>
          <a:p>
            <a:pPr eaLnBrk="1" hangingPunct="1"/>
            <a:r>
              <a:rPr lang="en-US" dirty="0"/>
              <a:t>AWT is heavyweight and Swing is mostly lightweight</a:t>
            </a:r>
          </a:p>
          <a:p>
            <a:pPr eaLnBrk="1" hangingPunct="1"/>
            <a:endParaRPr lang="en-US" dirty="0"/>
          </a:p>
          <a:p>
            <a:pPr eaLnBrk="1" hangingPunct="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p:txBody>
          <a:bodyPr/>
          <a:lstStyle/>
          <a:p>
            <a:pPr eaLnBrk="1" hangingPunct="1">
              <a:defRPr/>
            </a:pPr>
            <a:r>
              <a:rPr lang="en-US"/>
              <a:t>How to Make Frames </a:t>
            </a:r>
            <a:br>
              <a:rPr lang="en-US" altLang="zh-CN">
                <a:ea typeface="宋体" charset="-122"/>
              </a:rPr>
            </a:br>
            <a:r>
              <a:rPr lang="en-US"/>
              <a:t>(Main Windows) </a:t>
            </a:r>
          </a:p>
        </p:txBody>
      </p:sp>
      <p:sp>
        <p:nvSpPr>
          <p:cNvPr id="66563" name="Rectangle 3"/>
          <p:cNvSpPr>
            <a:spLocks noGrp="1" noChangeArrowheads="1"/>
          </p:cNvSpPr>
          <p:nvPr>
            <p:ph type="subTitle" idx="1"/>
          </p:nvPr>
        </p:nvSpPr>
        <p:spPr/>
        <p:txBody>
          <a:bodyPr/>
          <a:lstStyle/>
          <a:p>
            <a:pPr eaLnBrk="1" hangingPunct="1">
              <a:defRPr/>
            </a:pP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defRPr/>
            </a:pPr>
            <a:r>
              <a:rPr lang="en-US" altLang="zh-CN">
                <a:ea typeface="宋体" charset="-122"/>
              </a:rPr>
              <a:t>What is </a:t>
            </a:r>
            <a:r>
              <a:rPr lang="en-US"/>
              <a:t>Frame</a:t>
            </a:r>
            <a:r>
              <a:rPr lang="en-US" altLang="zh-CN">
                <a:ea typeface="宋体" charset="-122"/>
              </a:rPr>
              <a:t>?</a:t>
            </a:r>
            <a:endParaRPr lang="zh-CN" altLang="en-US">
              <a:ea typeface="宋体" charset="-122"/>
            </a:endParaRPr>
          </a:p>
        </p:txBody>
      </p:sp>
      <p:sp>
        <p:nvSpPr>
          <p:cNvPr id="23555" name="Rectangle 3"/>
          <p:cNvSpPr>
            <a:spLocks noGrp="1" noChangeArrowheads="1"/>
          </p:cNvSpPr>
          <p:nvPr>
            <p:ph type="body" idx="1"/>
          </p:nvPr>
        </p:nvSpPr>
        <p:spPr/>
        <p:txBody>
          <a:bodyPr/>
          <a:lstStyle/>
          <a:p>
            <a:pPr eaLnBrk="1" hangingPunct="1"/>
            <a:r>
              <a:rPr lang="en-US"/>
              <a:t>is a top-level window with a title and a border. </a:t>
            </a:r>
            <a:endParaRPr lang="en-US" altLang="zh-CN">
              <a:ea typeface="宋体" charset="-122"/>
            </a:endParaRPr>
          </a:p>
          <a:p>
            <a:pPr eaLnBrk="1" hangingPunct="1"/>
            <a:endParaRPr lang="en-US"/>
          </a:p>
          <a:p>
            <a:pPr eaLnBrk="1" hangingPunct="1"/>
            <a:r>
              <a:rPr lang="en-US"/>
              <a:t>The size of the frame includes any area designated for the border. </a:t>
            </a:r>
            <a:endParaRPr lang="en-US" altLang="zh-CN">
              <a:ea typeface="宋体" charset="-122"/>
            </a:endParaRPr>
          </a:p>
          <a:p>
            <a:pPr eaLnBrk="1" hangingPunct="1"/>
            <a:endParaRPr lang="en-US" altLang="zh-CN">
              <a:ea typeface="宋体" charset="-122"/>
            </a:endParaRPr>
          </a:p>
          <a:p>
            <a:pPr eaLnBrk="1" hangingPunct="1"/>
            <a:r>
              <a:rPr lang="en-US"/>
              <a:t>Applications with a GUI typically use at least one frame. </a:t>
            </a:r>
            <a:endParaRPr lang="en-US" altLang="zh-CN">
              <a:ea typeface="宋体"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defRPr/>
            </a:pPr>
            <a:r>
              <a:rPr lang="en-US"/>
              <a:t>Creating and Showing Frames </a:t>
            </a:r>
          </a:p>
        </p:txBody>
      </p:sp>
      <p:sp>
        <p:nvSpPr>
          <p:cNvPr id="24579" name="Rectangle 3"/>
          <p:cNvSpPr>
            <a:spLocks noGrp="1" noChangeArrowheads="1"/>
          </p:cNvSpPr>
          <p:nvPr>
            <p:ph type="body" idx="1"/>
          </p:nvPr>
        </p:nvSpPr>
        <p:spPr>
          <a:xfrm>
            <a:off x="381000" y="1295400"/>
            <a:ext cx="6553200" cy="5257800"/>
          </a:xfrm>
        </p:spPr>
        <p:txBody>
          <a:bodyPr/>
          <a:lstStyle/>
          <a:p>
            <a:pPr eaLnBrk="1" hangingPunct="1">
              <a:lnSpc>
                <a:spcPct val="80000"/>
              </a:lnSpc>
              <a:buFontTx/>
              <a:buNone/>
            </a:pPr>
            <a:r>
              <a:rPr lang="en-US" sz="1400" noProof="1"/>
              <a:t>import java.awt.*;</a:t>
            </a:r>
          </a:p>
          <a:p>
            <a:pPr eaLnBrk="1" hangingPunct="1">
              <a:lnSpc>
                <a:spcPct val="80000"/>
              </a:lnSpc>
              <a:buFontTx/>
              <a:buNone/>
            </a:pPr>
            <a:r>
              <a:rPr lang="en-US" sz="1400" noProof="1"/>
              <a:t>import java.awt.event.*;</a:t>
            </a:r>
          </a:p>
          <a:p>
            <a:pPr eaLnBrk="1" hangingPunct="1">
              <a:lnSpc>
                <a:spcPct val="80000"/>
              </a:lnSpc>
              <a:buFontTx/>
              <a:buNone/>
            </a:pPr>
            <a:r>
              <a:rPr lang="en-US" sz="1400" noProof="1"/>
              <a:t>import javax.swing.*;</a:t>
            </a:r>
          </a:p>
          <a:p>
            <a:pPr eaLnBrk="1" hangingPunct="1">
              <a:lnSpc>
                <a:spcPct val="80000"/>
              </a:lnSpc>
              <a:buFontTx/>
              <a:buNone/>
            </a:pPr>
            <a:endParaRPr lang="en-US" sz="1400" noProof="1"/>
          </a:p>
          <a:p>
            <a:pPr eaLnBrk="1" hangingPunct="1">
              <a:lnSpc>
                <a:spcPct val="80000"/>
              </a:lnSpc>
              <a:buFontTx/>
              <a:buNone/>
            </a:pPr>
            <a:r>
              <a:rPr lang="en-US" sz="1400" noProof="1"/>
              <a:t>/* FrameDemo.java requires no other files. */</a:t>
            </a:r>
          </a:p>
          <a:p>
            <a:pPr eaLnBrk="1" hangingPunct="1">
              <a:lnSpc>
                <a:spcPct val="80000"/>
              </a:lnSpc>
              <a:buFontTx/>
              <a:buNone/>
            </a:pPr>
            <a:r>
              <a:rPr lang="en-US" sz="1400" noProof="1"/>
              <a:t>public class FrameDemo {</a:t>
            </a:r>
          </a:p>
          <a:p>
            <a:pPr eaLnBrk="1" hangingPunct="1">
              <a:lnSpc>
                <a:spcPct val="80000"/>
              </a:lnSpc>
              <a:buFontTx/>
              <a:buNone/>
            </a:pPr>
            <a:r>
              <a:rPr lang="en-US" sz="1400" noProof="1"/>
              <a:t>    </a:t>
            </a:r>
            <a:r>
              <a:rPr lang="en-US" sz="1400"/>
              <a:t>… ..</a:t>
            </a:r>
            <a:endParaRPr lang="en-US" sz="1400" noProof="1"/>
          </a:p>
          <a:p>
            <a:pPr eaLnBrk="1" hangingPunct="1">
              <a:lnSpc>
                <a:spcPct val="80000"/>
              </a:lnSpc>
              <a:buFontTx/>
              <a:buNone/>
            </a:pPr>
            <a:r>
              <a:rPr lang="en-US" sz="1400" noProof="1"/>
              <a:t>    </a:t>
            </a:r>
            <a:r>
              <a:rPr lang="en-US" sz="1400"/>
              <a:t>public</a:t>
            </a:r>
            <a:r>
              <a:rPr lang="en-US" sz="1400" noProof="1"/>
              <a:t> static void </a:t>
            </a:r>
            <a:r>
              <a:rPr lang="en-US" sz="1400"/>
              <a:t>main</a:t>
            </a:r>
            <a:r>
              <a:rPr lang="en-US" sz="1400" noProof="1"/>
              <a:t>(</a:t>
            </a:r>
            <a:r>
              <a:rPr lang="en-US" sz="1400"/>
              <a:t>String[] args</a:t>
            </a:r>
            <a:r>
              <a:rPr lang="en-US" sz="1400" noProof="1"/>
              <a:t>) {</a:t>
            </a:r>
          </a:p>
          <a:p>
            <a:pPr eaLnBrk="1" hangingPunct="1">
              <a:lnSpc>
                <a:spcPct val="80000"/>
              </a:lnSpc>
              <a:buFontTx/>
              <a:buNone/>
            </a:pPr>
            <a:r>
              <a:rPr lang="en-US" sz="1400" noProof="1"/>
              <a:t>        //Create and set up the window.</a:t>
            </a:r>
          </a:p>
          <a:p>
            <a:pPr eaLnBrk="1" hangingPunct="1">
              <a:lnSpc>
                <a:spcPct val="80000"/>
              </a:lnSpc>
              <a:buFontTx/>
              <a:buNone/>
            </a:pPr>
            <a:r>
              <a:rPr lang="en-US" sz="1400" noProof="1"/>
              <a:t>        JFrame frame = new JFrame("FrameDemo");</a:t>
            </a:r>
          </a:p>
          <a:p>
            <a:pPr eaLnBrk="1" hangingPunct="1">
              <a:lnSpc>
                <a:spcPct val="80000"/>
              </a:lnSpc>
              <a:buFontTx/>
              <a:buNone/>
            </a:pPr>
            <a:r>
              <a:rPr lang="en-US" sz="1400" noProof="1"/>
              <a:t>        frame.setDefaultCloseOperation(JFrame.EXIT_ON_CLOSE);</a:t>
            </a:r>
          </a:p>
          <a:p>
            <a:pPr eaLnBrk="1" hangingPunct="1">
              <a:lnSpc>
                <a:spcPct val="80000"/>
              </a:lnSpc>
              <a:buFontTx/>
              <a:buNone/>
            </a:pPr>
            <a:endParaRPr lang="en-US" sz="1400" noProof="1"/>
          </a:p>
          <a:p>
            <a:pPr eaLnBrk="1" hangingPunct="1">
              <a:lnSpc>
                <a:spcPct val="80000"/>
              </a:lnSpc>
              <a:buFontTx/>
              <a:buNone/>
            </a:pPr>
            <a:r>
              <a:rPr lang="en-US" sz="1400" noProof="1"/>
              <a:t>        </a:t>
            </a:r>
            <a:r>
              <a:rPr lang="en-US" sz="1400"/>
              <a:t> … …</a:t>
            </a:r>
            <a:endParaRPr lang="en-US" sz="1400" noProof="1"/>
          </a:p>
          <a:p>
            <a:pPr eaLnBrk="1" hangingPunct="1">
              <a:lnSpc>
                <a:spcPct val="80000"/>
              </a:lnSpc>
              <a:buFontTx/>
              <a:buNone/>
            </a:pPr>
            <a:endParaRPr lang="en-US" sz="1400" noProof="1"/>
          </a:p>
          <a:p>
            <a:pPr eaLnBrk="1" hangingPunct="1">
              <a:lnSpc>
                <a:spcPct val="80000"/>
              </a:lnSpc>
              <a:buFontTx/>
              <a:buNone/>
            </a:pPr>
            <a:r>
              <a:rPr lang="en-US" sz="1400" noProof="1"/>
              <a:t>        //Display the window.</a:t>
            </a:r>
          </a:p>
          <a:p>
            <a:pPr eaLnBrk="1" hangingPunct="1">
              <a:lnSpc>
                <a:spcPct val="80000"/>
              </a:lnSpc>
              <a:buFontTx/>
              <a:buNone/>
            </a:pPr>
            <a:r>
              <a:rPr lang="en-US" sz="1400" noProof="1"/>
              <a:t>        frame.pack();</a:t>
            </a:r>
          </a:p>
          <a:p>
            <a:pPr eaLnBrk="1" hangingPunct="1">
              <a:lnSpc>
                <a:spcPct val="80000"/>
              </a:lnSpc>
              <a:buFontTx/>
              <a:buNone/>
            </a:pPr>
            <a:r>
              <a:rPr lang="en-US" sz="1400" noProof="1"/>
              <a:t>        frame.setVisible(true);</a:t>
            </a:r>
          </a:p>
          <a:p>
            <a:pPr eaLnBrk="1" hangingPunct="1">
              <a:lnSpc>
                <a:spcPct val="80000"/>
              </a:lnSpc>
              <a:buFontTx/>
              <a:buNone/>
            </a:pPr>
            <a:r>
              <a:rPr lang="en-US" sz="1400" noProof="1"/>
              <a:t>    }</a:t>
            </a:r>
            <a:endParaRPr lang="en-US" sz="1400"/>
          </a:p>
          <a:p>
            <a:pPr eaLnBrk="1" hangingPunct="1">
              <a:lnSpc>
                <a:spcPct val="80000"/>
              </a:lnSpc>
              <a:buFontTx/>
              <a:buNone/>
            </a:pPr>
            <a:r>
              <a:rPr lang="en-US" sz="1400"/>
              <a:t>   … …</a:t>
            </a:r>
            <a:endParaRPr lang="en-US" sz="1400" noProof="1"/>
          </a:p>
          <a:p>
            <a:pPr eaLnBrk="1" hangingPunct="1">
              <a:lnSpc>
                <a:spcPct val="80000"/>
              </a:lnSpc>
              <a:buFontTx/>
              <a:buNone/>
            </a:pPr>
            <a:r>
              <a:rPr lang="en-US" sz="1400" noProof="1"/>
              <a:t>}</a:t>
            </a:r>
            <a:endParaRPr lang="en-US" sz="1400"/>
          </a:p>
        </p:txBody>
      </p:sp>
      <p:pic>
        <p:nvPicPr>
          <p:cNvPr id="24580" name="Picture 4" descr="A very boring frame"/>
          <p:cNvPicPr>
            <a:picLocks noChangeAspect="1" noChangeArrowheads="1"/>
          </p:cNvPicPr>
          <p:nvPr/>
        </p:nvPicPr>
        <p:blipFill>
          <a:blip r:embed="rId2" cstate="print"/>
          <a:srcRect/>
          <a:stretch>
            <a:fillRect/>
          </a:stretch>
        </p:blipFill>
        <p:spPr bwMode="auto">
          <a:xfrm>
            <a:off x="6477000" y="1828800"/>
            <a:ext cx="2209800" cy="1617663"/>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defRPr/>
            </a:pPr>
            <a:r>
              <a:rPr lang="en-US" b="1"/>
              <a:t>The Frame API </a:t>
            </a:r>
          </a:p>
        </p:txBody>
      </p:sp>
      <p:sp>
        <p:nvSpPr>
          <p:cNvPr id="25603" name="Rectangle 3"/>
          <p:cNvSpPr>
            <a:spLocks noGrp="1" noChangeArrowheads="1"/>
          </p:cNvSpPr>
          <p:nvPr>
            <p:ph type="body" idx="1"/>
          </p:nvPr>
        </p:nvSpPr>
        <p:spPr/>
        <p:txBody>
          <a:bodyPr/>
          <a:lstStyle/>
          <a:p>
            <a:pPr eaLnBrk="1" hangingPunct="1">
              <a:buFontTx/>
              <a:buNone/>
            </a:pPr>
            <a:r>
              <a:rPr lang="en-US" altLang="zh-CN">
                <a:ea typeface="宋体" charset="-122"/>
              </a:rPr>
              <a:t>	</a:t>
            </a:r>
            <a:endParaRPr lang="en-US"/>
          </a:p>
          <a:p>
            <a:pPr eaLnBrk="1" hangingPunct="1"/>
            <a:r>
              <a:rPr lang="en-US"/>
              <a:t>Creating and Setting Up a Frame </a:t>
            </a:r>
          </a:p>
          <a:p>
            <a:pPr eaLnBrk="1" hangingPunct="1"/>
            <a:r>
              <a:rPr lang="en-US"/>
              <a:t>Setting the Window Size and Location </a:t>
            </a:r>
          </a:p>
          <a:p>
            <a:pPr eaLnBrk="1" hangingPunct="1"/>
            <a:r>
              <a:rPr lang="en-US"/>
              <a:t>Methods Related to the Root Pane </a:t>
            </a:r>
          </a:p>
          <a:p>
            <a:pPr eaLnBrk="1" hangingPunct="1"/>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228600"/>
            <a:ext cx="8229600" cy="685800"/>
          </a:xfrm>
        </p:spPr>
        <p:txBody>
          <a:bodyPr/>
          <a:lstStyle/>
          <a:p>
            <a:pPr eaLnBrk="1" hangingPunct="1">
              <a:defRPr/>
            </a:pPr>
            <a:r>
              <a:rPr lang="en-US" sz="4000"/>
              <a:t>Creating and Setting Up a Frame</a:t>
            </a:r>
          </a:p>
        </p:txBody>
      </p:sp>
      <p:graphicFrame>
        <p:nvGraphicFramePr>
          <p:cNvPr id="71693" name="Group 13"/>
          <p:cNvGraphicFramePr>
            <a:graphicFrameLocks noGrp="1"/>
          </p:cNvGraphicFramePr>
          <p:nvPr>
            <p:ph idx="1"/>
            <p:extLst>
              <p:ext uri="{D42A27DB-BD31-4B8C-83A1-F6EECF244321}">
                <p14:modId xmlns:p14="http://schemas.microsoft.com/office/powerpoint/2010/main" val="2863688678"/>
              </p:ext>
            </p:extLst>
          </p:nvPr>
        </p:nvGraphicFramePr>
        <p:xfrm>
          <a:off x="457200" y="1143000"/>
          <a:ext cx="8534400" cy="2054352"/>
        </p:xfrm>
        <a:graphic>
          <a:graphicData uri="http://schemas.openxmlformats.org/drawingml/2006/table">
            <a:tbl>
              <a:tblPr/>
              <a:tblGrid>
                <a:gridCol w="3505200">
                  <a:extLst>
                    <a:ext uri="{9D8B030D-6E8A-4147-A177-3AD203B41FA5}">
                      <a16:colId xmlns:a16="http://schemas.microsoft.com/office/drawing/2014/main" val="20000"/>
                    </a:ext>
                  </a:extLst>
                </a:gridCol>
                <a:gridCol w="5029200">
                  <a:extLst>
                    <a:ext uri="{9D8B030D-6E8A-4147-A177-3AD203B41FA5}">
                      <a16:colId xmlns:a16="http://schemas.microsoft.com/office/drawing/2014/main" val="20001"/>
                    </a:ext>
                  </a:extLst>
                </a:gridCol>
              </a:tblGrid>
              <a:tr h="14478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altLang="zh-CN" sz="2800" b="0" i="0" u="none" strike="noStrike" cap="none" normalizeH="0" baseline="0" dirty="0" err="1">
                          <a:ln>
                            <a:noFill/>
                          </a:ln>
                          <a:solidFill>
                            <a:schemeClr val="tx1"/>
                          </a:solidFill>
                          <a:effectLst/>
                          <a:latin typeface="Arial" charset="0"/>
                          <a:ea typeface="宋体" charset="-122"/>
                        </a:rPr>
                        <a:t>JFrame</a:t>
                      </a:r>
                      <a:r>
                        <a:rPr kumimoji="0" lang="en-US" altLang="zh-CN" sz="2800" b="0" i="0" u="none" strike="noStrike" cap="none" normalizeH="0" baseline="0" dirty="0">
                          <a:ln>
                            <a:noFill/>
                          </a:ln>
                          <a:solidFill>
                            <a:schemeClr val="tx1"/>
                          </a:solidFill>
                          <a:effectLst/>
                          <a:latin typeface="Arial" charset="0"/>
                          <a:ea typeface="宋体" charset="-122"/>
                        </a:rPr>
                        <a:t>()</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altLang="zh-CN" sz="2800" b="0" i="0" u="none" strike="noStrike" cap="none" normalizeH="0" baseline="0" dirty="0" err="1">
                          <a:ln>
                            <a:noFill/>
                          </a:ln>
                          <a:solidFill>
                            <a:schemeClr val="tx1"/>
                          </a:solidFill>
                          <a:effectLst/>
                          <a:latin typeface="Arial" charset="0"/>
                          <a:ea typeface="宋体" charset="-122"/>
                        </a:rPr>
                        <a:t>JFrame</a:t>
                      </a:r>
                      <a:r>
                        <a:rPr kumimoji="0" lang="en-US" altLang="zh-CN" sz="2800" b="0" i="0" u="none" strike="noStrike" cap="none" normalizeH="0" baseline="0" dirty="0">
                          <a:ln>
                            <a:noFill/>
                          </a:ln>
                          <a:solidFill>
                            <a:schemeClr val="tx1"/>
                          </a:solidFill>
                          <a:effectLst/>
                          <a:latin typeface="Arial" charset="0"/>
                          <a:ea typeface="宋体" charset="-122"/>
                        </a:rPr>
                        <a:t>(String)</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dirty="0">
                        <a:ln>
                          <a:noFill/>
                        </a:ln>
                        <a:solidFill>
                          <a:schemeClr val="tx1"/>
                        </a:solidFill>
                        <a:effectLst/>
                        <a:latin typeface="Arial" charset="0"/>
                        <a:ea typeface="宋体" charset="-122"/>
                      </a:endParaRP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err="1">
                          <a:ln>
                            <a:noFill/>
                          </a:ln>
                          <a:solidFill>
                            <a:schemeClr val="tx1"/>
                          </a:solidFill>
                          <a:effectLst/>
                          <a:latin typeface="Arial" charset="0"/>
                          <a:ea typeface="宋体" charset="-122"/>
                        </a:rPr>
                        <a:t>setVisible</a:t>
                      </a:r>
                      <a:r>
                        <a:rPr kumimoji="0" lang="en-US" sz="2800" b="0" i="0" u="none" strike="noStrike" cap="none" normalizeH="0" baseline="0" dirty="0">
                          <a:ln>
                            <a:noFill/>
                          </a:ln>
                          <a:solidFill>
                            <a:schemeClr val="tx1"/>
                          </a:solidFill>
                          <a:effectLst/>
                          <a:latin typeface="Arial" charset="0"/>
                          <a:ea typeface="宋体" charset="-122"/>
                        </a:rPr>
                        <a:t>(</a:t>
                      </a:r>
                      <a:r>
                        <a:rPr kumimoji="0" lang="en-US" sz="2800" b="0" i="0" u="none" strike="noStrike" cap="none" normalizeH="0" baseline="0" dirty="0" err="1">
                          <a:ln>
                            <a:noFill/>
                          </a:ln>
                          <a:solidFill>
                            <a:schemeClr val="tx1"/>
                          </a:solidFill>
                          <a:effectLst/>
                          <a:latin typeface="Arial" charset="0"/>
                          <a:ea typeface="宋体" charset="-122"/>
                        </a:rPr>
                        <a:t>bool</a:t>
                      </a:r>
                      <a:r>
                        <a:rPr kumimoji="0" lang="en-US" sz="2800" b="0" i="0" u="none" strike="noStrike" cap="none" normalizeH="0" baseline="0" dirty="0">
                          <a:ln>
                            <a:noFill/>
                          </a:ln>
                          <a:solidFill>
                            <a:schemeClr val="tx1"/>
                          </a:solidFill>
                          <a:effectLst/>
                          <a:latin typeface="Arial" charset="0"/>
                          <a:ea typeface="宋体" charset="-122"/>
                        </a:rPr>
                        <a:t>)</a:t>
                      </a:r>
                      <a:endParaRPr kumimoji="0" lang="en-US" sz="28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400" b="0" i="0" u="none" strike="noStrike" cap="none" normalizeH="0" baseline="0" dirty="0">
                          <a:ln>
                            <a:noFill/>
                          </a:ln>
                          <a:solidFill>
                            <a:schemeClr val="tx1"/>
                          </a:solidFill>
                          <a:effectLst/>
                          <a:latin typeface="Arial" charset="0"/>
                        </a:rPr>
                        <a:t>Create a frame that is initially invisible.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400" b="0" i="0" u="none" strike="noStrike" cap="none" normalizeH="0" baseline="0" dirty="0">
                          <a:ln>
                            <a:noFill/>
                          </a:ln>
                          <a:solidFill>
                            <a:schemeClr val="tx1"/>
                          </a:solidFill>
                          <a:effectLst/>
                          <a:latin typeface="Arial" charset="0"/>
                        </a:rPr>
                        <a:t>The String argument provides a title for the frame.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400" b="0" i="0" u="none" strike="noStrike" cap="none" normalizeH="0" baseline="0" dirty="0">
                          <a:ln>
                            <a:noFill/>
                          </a:ln>
                          <a:solidFill>
                            <a:schemeClr val="tx1"/>
                          </a:solidFill>
                          <a:effectLst/>
                          <a:latin typeface="Arial" charset="0"/>
                        </a:rPr>
                        <a:t>To make the frame visible, invoke </a:t>
                      </a:r>
                      <a:r>
                        <a:rPr kumimoji="0" lang="en-US" sz="1400" b="0" i="0" u="none" strike="noStrike" cap="none" normalizeH="0" baseline="0" dirty="0" err="1">
                          <a:ln>
                            <a:noFill/>
                          </a:ln>
                          <a:solidFill>
                            <a:schemeClr val="tx1"/>
                          </a:solidFill>
                          <a:effectLst/>
                          <a:latin typeface="Arial" charset="0"/>
                        </a:rPr>
                        <a:t>setVisible</a:t>
                      </a:r>
                      <a:r>
                        <a:rPr kumimoji="0" lang="en-US" sz="1400" b="0" i="0" u="none" strike="noStrike" cap="none" normalizeH="0" baseline="0" dirty="0">
                          <a:ln>
                            <a:noFill/>
                          </a:ln>
                          <a:solidFill>
                            <a:schemeClr val="tx1"/>
                          </a:solidFill>
                          <a:effectLst/>
                          <a:latin typeface="Arial" charset="0"/>
                        </a:rPr>
                        <a:t>(true) on it.</a:t>
                      </a:r>
                      <a:r>
                        <a:rPr kumimoji="0" lang="en-US" sz="2800" b="0" i="0" u="none" strike="noStrike" cap="none" normalizeH="0" baseline="0" dirty="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15" name="Group 11"/>
          <p:cNvGraphicFramePr>
            <a:graphicFrameLocks noGrp="1"/>
          </p:cNvGraphicFramePr>
          <p:nvPr>
            <p:ph idx="1"/>
          </p:nvPr>
        </p:nvGraphicFramePr>
        <p:xfrm>
          <a:off x="304800" y="304800"/>
          <a:ext cx="8382000" cy="1905000"/>
        </p:xfrm>
        <a:graphic>
          <a:graphicData uri="http://schemas.openxmlformats.org/drawingml/2006/table">
            <a:tbl>
              <a:tblPr/>
              <a:tblGrid>
                <a:gridCol w="42672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9050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800" b="0" i="0" u="none" strike="noStrike" cap="none" normalizeH="0" baseline="0">
                          <a:ln>
                            <a:noFill/>
                          </a:ln>
                          <a:solidFill>
                            <a:schemeClr val="tx1"/>
                          </a:solidFill>
                          <a:effectLst/>
                          <a:latin typeface="Arial" charset="0"/>
                        </a:rPr>
                        <a:t>void setDefaultCloseOperation(int) </a:t>
                      </a:r>
                      <a:br>
                        <a:rPr kumimoji="0" lang="en-US" sz="1800" b="0" i="0" u="none" strike="noStrike" cap="none" normalizeH="0" baseline="0">
                          <a:ln>
                            <a:noFill/>
                          </a:ln>
                          <a:solidFill>
                            <a:schemeClr val="tx1"/>
                          </a:solidFill>
                          <a:effectLst/>
                          <a:latin typeface="Arial" charset="0"/>
                        </a:rPr>
                      </a:br>
                      <a:r>
                        <a:rPr kumimoji="0" lang="en-US" sz="1800" b="0" i="0" u="none" strike="noStrike" cap="none" normalizeH="0" baseline="0">
                          <a:ln>
                            <a:noFill/>
                          </a:ln>
                          <a:solidFill>
                            <a:schemeClr val="tx1"/>
                          </a:solidFill>
                          <a:effectLst/>
                          <a:latin typeface="Arial" charset="0"/>
                        </a:rPr>
                        <a:t>int getDefaultCloseOperation()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400" b="0" i="0" u="none" strike="noStrike" cap="none" normalizeH="0" baseline="0">
                          <a:ln>
                            <a:noFill/>
                          </a:ln>
                          <a:solidFill>
                            <a:schemeClr val="tx1"/>
                          </a:solidFill>
                          <a:effectLst/>
                          <a:latin typeface="Arial" charset="0"/>
                        </a:rPr>
                        <a:t>Set or get operation that occurs when the user pushes the close button on this frame. Possible choices are: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400" b="0" i="0" u="none" strike="noStrike" cap="none" normalizeH="0" baseline="0">
                          <a:ln>
                            <a:noFill/>
                          </a:ln>
                          <a:solidFill>
                            <a:schemeClr val="tx1"/>
                          </a:solidFill>
                          <a:effectLst/>
                          <a:latin typeface="Arial" charset="0"/>
                        </a:rPr>
                        <a:t>DO_NOTHING_ON_CLOSE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400" b="0" i="0" u="none" strike="noStrike" cap="none" normalizeH="0" baseline="0">
                          <a:ln>
                            <a:noFill/>
                          </a:ln>
                          <a:solidFill>
                            <a:schemeClr val="tx1"/>
                          </a:solidFill>
                          <a:effectLst/>
                          <a:latin typeface="Arial" charset="0"/>
                        </a:rPr>
                        <a:t>HIDE_ON_CLOSE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400" b="0" i="0" u="none" strike="noStrike" cap="none" normalizeH="0" baseline="0">
                          <a:ln>
                            <a:noFill/>
                          </a:ln>
                          <a:solidFill>
                            <a:schemeClr val="tx1"/>
                          </a:solidFill>
                          <a:effectLst/>
                          <a:latin typeface="Arial" charset="0"/>
                        </a:rPr>
                        <a:t>DISPOSE_ON_CLOSE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400" b="0" i="0" u="none" strike="noStrike" cap="none" normalizeH="0" baseline="0">
                          <a:ln>
                            <a:noFill/>
                          </a:ln>
                          <a:solidFill>
                            <a:schemeClr val="tx1"/>
                          </a:solidFill>
                          <a:effectLst/>
                          <a:latin typeface="Arial" charset="0"/>
                        </a:rPr>
                        <a:t>EXIT_ON_CLOSE </a:t>
                      </a:r>
                      <a:r>
                        <a:rPr kumimoji="0" lang="en-US" sz="1000" b="0" i="0" u="none" strike="noStrike" cap="none" normalizeH="0" baseline="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3730" name="Group 2"/>
          <p:cNvGraphicFramePr>
            <a:graphicFrameLocks noGrp="1"/>
          </p:cNvGraphicFramePr>
          <p:nvPr>
            <p:ph idx="1"/>
          </p:nvPr>
        </p:nvGraphicFramePr>
        <p:xfrm>
          <a:off x="457200" y="381000"/>
          <a:ext cx="8229600" cy="229870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2987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600" b="0" i="0" u="none" strike="noStrike" cap="none" normalizeH="0" baseline="0">
                          <a:ln>
                            <a:noFill/>
                          </a:ln>
                          <a:solidFill>
                            <a:schemeClr val="tx1"/>
                          </a:solidFill>
                          <a:effectLst/>
                          <a:latin typeface="Arial" charset="0"/>
                        </a:rPr>
                        <a:t>void setIconImage(Image) </a:t>
                      </a:r>
                      <a:br>
                        <a:rPr kumimoji="0" lang="en-US" sz="1600" b="0" i="0" u="none" strike="noStrike" cap="none" normalizeH="0" baseline="0">
                          <a:ln>
                            <a:noFill/>
                          </a:ln>
                          <a:solidFill>
                            <a:schemeClr val="tx1"/>
                          </a:solidFill>
                          <a:effectLst/>
                          <a:latin typeface="Arial" charset="0"/>
                        </a:rPr>
                      </a:br>
                      <a:r>
                        <a:rPr kumimoji="0" lang="en-US" sz="1600" b="0" i="0" u="none" strike="noStrike" cap="none" normalizeH="0" baseline="0">
                          <a:ln>
                            <a:noFill/>
                          </a:ln>
                          <a:solidFill>
                            <a:schemeClr val="tx1"/>
                          </a:solidFill>
                          <a:effectLst/>
                          <a:latin typeface="Arial" charset="0"/>
                        </a:rPr>
                        <a:t>Image getIconImage()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600" b="0" i="0" u="none" strike="noStrike" cap="none" normalizeH="0" baseline="0">
                          <a:ln>
                            <a:noFill/>
                          </a:ln>
                          <a:solidFill>
                            <a:schemeClr val="tx1"/>
                          </a:solidFill>
                          <a:effectLst/>
                          <a:latin typeface="Arial" charset="0"/>
                        </a:rPr>
                        <a:t>Set or get the icon that represents the frame. Note that the argument is a </a:t>
                      </a:r>
                      <a:r>
                        <a:rPr kumimoji="0" lang="en-US" sz="1600" b="0" i="0" u="none" strike="noStrike" cap="none" normalizeH="0" baseline="0">
                          <a:ln>
                            <a:noFill/>
                          </a:ln>
                          <a:solidFill>
                            <a:schemeClr val="tx1"/>
                          </a:solidFill>
                          <a:effectLst/>
                          <a:latin typeface="Arial" charset="0"/>
                          <a:hlinkClick r:id="rId2"/>
                        </a:rPr>
                        <a:t>java.awt.Image</a:t>
                      </a:r>
                      <a:r>
                        <a:rPr kumimoji="0" lang="en-US" sz="1600" b="0" i="0" u="none" strike="noStrike" cap="none" normalizeH="0" baseline="0">
                          <a:ln>
                            <a:noFill/>
                          </a:ln>
                          <a:solidFill>
                            <a:schemeClr val="tx1"/>
                          </a:solidFill>
                          <a:effectLst/>
                          <a:latin typeface="Arial" charset="0"/>
                        </a:rPr>
                        <a:t> object, not a javax.swing.ImageIcon (or any other javax.swing.Icon implementation).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754" name="Group 2"/>
          <p:cNvGraphicFramePr>
            <a:graphicFrameLocks noGrp="1"/>
          </p:cNvGraphicFramePr>
          <p:nvPr>
            <p:ph idx="1"/>
          </p:nvPr>
        </p:nvGraphicFramePr>
        <p:xfrm>
          <a:off x="457200" y="457200"/>
          <a:ext cx="8229600" cy="137160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1557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void setTitle(String) </a:t>
                      </a:r>
                      <a:br>
                        <a:rPr kumimoji="0" lang="en-US" sz="2800" b="0" i="0" u="none" strike="noStrike" cap="none" normalizeH="0" baseline="0">
                          <a:ln>
                            <a:noFill/>
                          </a:ln>
                          <a:solidFill>
                            <a:schemeClr val="tx1"/>
                          </a:solidFill>
                          <a:effectLst/>
                          <a:latin typeface="Arial" charset="0"/>
                        </a:rPr>
                      </a:br>
                      <a:r>
                        <a:rPr kumimoji="0" lang="en-US" sz="2800" b="0" i="0" u="none" strike="noStrike" cap="none" normalizeH="0" baseline="0">
                          <a:ln>
                            <a:noFill/>
                          </a:ln>
                          <a:solidFill>
                            <a:schemeClr val="tx1"/>
                          </a:solidFill>
                          <a:effectLst/>
                          <a:latin typeface="Arial" charset="0"/>
                        </a:rPr>
                        <a:t>String getTitle()</a:t>
                      </a:r>
                      <a:br>
                        <a:rPr kumimoji="0" lang="en-US" sz="2800" b="0" i="0" u="none" strike="noStrike" cap="none" normalizeH="0" baseline="0">
                          <a:ln>
                            <a:noFill/>
                          </a:ln>
                          <a:solidFill>
                            <a:schemeClr val="tx1"/>
                          </a:solidFill>
                          <a:effectLst/>
                          <a:latin typeface="Arial" charset="0"/>
                        </a:rPr>
                      </a:br>
                      <a:r>
                        <a:rPr kumimoji="0" lang="en-US" sz="2800" b="0" i="1" u="none" strike="noStrike" cap="none" normalizeH="0" baseline="0">
                          <a:ln>
                            <a:noFill/>
                          </a:ln>
                          <a:solidFill>
                            <a:schemeClr val="tx1"/>
                          </a:solidFill>
                          <a:effectLst/>
                          <a:latin typeface="Arial" charset="0"/>
                        </a:rPr>
                        <a:t>(in Frame)</a:t>
                      </a:r>
                      <a:r>
                        <a:rPr kumimoji="0" lang="en-US" sz="2800" b="0" i="0" u="none" strike="noStrike" cap="none" normalizeH="0" baseline="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Set or get the frame's title.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228600"/>
            <a:ext cx="8229600" cy="685800"/>
          </a:xfrm>
        </p:spPr>
        <p:txBody>
          <a:bodyPr/>
          <a:lstStyle/>
          <a:p>
            <a:pPr eaLnBrk="1" hangingPunct="1">
              <a:defRPr/>
            </a:pPr>
            <a:r>
              <a:rPr lang="en-US"/>
              <a:t>Setting Window Size </a:t>
            </a:r>
            <a:r>
              <a:rPr lang="en-US" altLang="zh-CN">
                <a:ea typeface="宋体" charset="-122"/>
              </a:rPr>
              <a:t>&amp;</a:t>
            </a:r>
            <a:r>
              <a:rPr lang="en-US"/>
              <a:t> Location </a:t>
            </a:r>
          </a:p>
        </p:txBody>
      </p:sp>
      <p:graphicFrame>
        <p:nvGraphicFramePr>
          <p:cNvPr id="77827" name="Group 3"/>
          <p:cNvGraphicFramePr>
            <a:graphicFrameLocks noGrp="1"/>
          </p:cNvGraphicFramePr>
          <p:nvPr>
            <p:ph idx="1"/>
          </p:nvPr>
        </p:nvGraphicFramePr>
        <p:xfrm>
          <a:off x="457200" y="1143000"/>
          <a:ext cx="8229600" cy="1798638"/>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79863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altLang="zh-CN" sz="2800" b="0" i="0" u="none" strike="noStrike" cap="none" normalizeH="0" baseline="0">
                          <a:ln>
                            <a:noFill/>
                          </a:ln>
                          <a:solidFill>
                            <a:schemeClr val="tx1"/>
                          </a:solidFill>
                          <a:effectLst/>
                          <a:latin typeface="Arial" charset="0"/>
                          <a:ea typeface="宋体" charset="-122"/>
                          <a:hlinkClick r:id="rId2"/>
                        </a:rPr>
                        <a:t>void pack()</a:t>
                      </a:r>
                      <a:br>
                        <a:rPr kumimoji="0" lang="en-US" altLang="zh-CN" sz="2800" b="0" i="0" u="none" strike="noStrike" cap="none" normalizeH="0" baseline="0">
                          <a:ln>
                            <a:noFill/>
                          </a:ln>
                          <a:solidFill>
                            <a:schemeClr val="tx1"/>
                          </a:solidFill>
                          <a:effectLst/>
                          <a:latin typeface="Arial" charset="0"/>
                          <a:ea typeface="宋体" charset="-122"/>
                        </a:rPr>
                      </a:br>
                      <a:r>
                        <a:rPr kumimoji="0" lang="en-US" altLang="zh-CN" sz="2800" b="0" i="1" u="none" strike="noStrike" cap="none" normalizeH="0" baseline="0">
                          <a:ln>
                            <a:noFill/>
                          </a:ln>
                          <a:solidFill>
                            <a:schemeClr val="tx1"/>
                          </a:solidFill>
                          <a:effectLst/>
                          <a:latin typeface="Arial" charset="0"/>
                          <a:ea typeface="宋体" charset="-122"/>
                        </a:rPr>
                        <a:t>(in Window)</a:t>
                      </a:r>
                      <a:r>
                        <a:rPr kumimoji="0" lang="en-US" altLang="zh-CN" sz="2800" b="0" i="0" u="none" strike="noStrike" cap="none" normalizeH="0" baseline="0">
                          <a:ln>
                            <a:noFill/>
                          </a:ln>
                          <a:solidFill>
                            <a:schemeClr val="tx1"/>
                          </a:solidFill>
                          <a:effectLst/>
                          <a:latin typeface="Arial" charset="0"/>
                          <a:ea typeface="宋体" charset="-122"/>
                        </a:rPr>
                        <a:t> </a:t>
                      </a:r>
                      <a:endParaRPr kumimoji="0" lang="en-US" sz="2800" b="0" i="0" u="none" strike="noStrike" cap="none" normalizeH="0" baseline="0">
                        <a:ln>
                          <a:noFill/>
                        </a:ln>
                        <a:solidFill>
                          <a:schemeClr val="tx1"/>
                        </a:solidFill>
                        <a:effectLst/>
                        <a:latin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Size the window so that all its contents are at or above their preferred sizes. </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850" name="Group 2"/>
          <p:cNvGraphicFramePr>
            <a:graphicFrameLocks noGrp="1"/>
          </p:cNvGraphicFramePr>
          <p:nvPr>
            <p:ph idx="1"/>
          </p:nvPr>
        </p:nvGraphicFramePr>
        <p:xfrm>
          <a:off x="457200" y="457200"/>
          <a:ext cx="8229600" cy="2225675"/>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22567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hlinkClick r:id="rId2"/>
                        </a:rPr>
                        <a:t>void setSize(int, int)</a:t>
                      </a:r>
                      <a:br>
                        <a:rPr kumimoji="0" lang="en-US" sz="2800" b="0" i="0" u="none" strike="noStrike" cap="none" normalizeH="0" baseline="0">
                          <a:ln>
                            <a:noFill/>
                          </a:ln>
                          <a:solidFill>
                            <a:schemeClr val="tx1"/>
                          </a:solidFill>
                          <a:effectLst/>
                          <a:latin typeface="Arial" charset="0"/>
                        </a:rPr>
                      </a:br>
                      <a:r>
                        <a:rPr kumimoji="0" lang="en-US" sz="2800" b="0" i="0" u="none" strike="noStrike" cap="none" normalizeH="0" baseline="0">
                          <a:ln>
                            <a:noFill/>
                          </a:ln>
                          <a:solidFill>
                            <a:schemeClr val="tx1"/>
                          </a:solidFill>
                          <a:effectLst/>
                          <a:latin typeface="Arial" charset="0"/>
                          <a:hlinkClick r:id="rId2"/>
                        </a:rPr>
                        <a:t>void setSize(Dimension)</a:t>
                      </a:r>
                      <a:br>
                        <a:rPr kumimoji="0" lang="en-US" sz="2800" b="0" i="0" u="none" strike="noStrike" cap="none" normalizeH="0" baseline="0">
                          <a:ln>
                            <a:noFill/>
                          </a:ln>
                          <a:solidFill>
                            <a:schemeClr val="tx1"/>
                          </a:solidFill>
                          <a:effectLst/>
                          <a:latin typeface="Arial" charset="0"/>
                        </a:rPr>
                      </a:br>
                      <a:r>
                        <a:rPr kumimoji="0" lang="en-US" sz="2800" b="0" i="0" u="none" strike="noStrike" cap="none" normalizeH="0" baseline="0">
                          <a:ln>
                            <a:noFill/>
                          </a:ln>
                          <a:solidFill>
                            <a:schemeClr val="tx1"/>
                          </a:solidFill>
                          <a:effectLst/>
                          <a:latin typeface="Arial" charset="0"/>
                          <a:hlinkClick r:id="rId2"/>
                        </a:rPr>
                        <a:t>Dimension getSize()</a:t>
                      </a:r>
                      <a:br>
                        <a:rPr kumimoji="0" lang="en-US" sz="2800" b="0" i="0" u="none" strike="noStrike" cap="none" normalizeH="0" baseline="0">
                          <a:ln>
                            <a:noFill/>
                          </a:ln>
                          <a:solidFill>
                            <a:schemeClr val="tx1"/>
                          </a:solidFill>
                          <a:effectLst/>
                          <a:latin typeface="Arial" charset="0"/>
                        </a:rPr>
                      </a:br>
                      <a:r>
                        <a:rPr kumimoji="0" lang="en-US" sz="2800" b="0" i="1" u="none" strike="noStrike" cap="none" normalizeH="0" baseline="0">
                          <a:ln>
                            <a:noFill/>
                          </a:ln>
                          <a:solidFill>
                            <a:schemeClr val="tx1"/>
                          </a:solidFill>
                          <a:effectLst/>
                          <a:latin typeface="Arial" charset="0"/>
                        </a:rPr>
                        <a:t>(in Component)</a:t>
                      </a:r>
                      <a:r>
                        <a:rPr kumimoji="0" lang="en-US" sz="2800" b="0" i="0" u="none" strike="noStrike" cap="none" normalizeH="0" baseline="0">
                          <a:ln>
                            <a:noFill/>
                          </a:ln>
                          <a:solidFill>
                            <a:schemeClr val="tx1"/>
                          </a:solidFill>
                          <a:effectLst/>
                          <a:latin typeface="Arial" charset="0"/>
                        </a:rPr>
                        <a:t> </a:t>
                      </a:r>
                    </a:p>
                  </a:txBody>
                  <a:tcPr marT="45733" marB="4573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Set or get the total size of the window. The integer arguments to setSize specify the width and height, respectively. </a:t>
                      </a:r>
                    </a:p>
                  </a:txBody>
                  <a:tcPr marT="45733" marB="4573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a:t>Top level container</a:t>
            </a:r>
          </a:p>
        </p:txBody>
      </p:sp>
      <p:graphicFrame>
        <p:nvGraphicFramePr>
          <p:cNvPr id="28675" name="Group 3"/>
          <p:cNvGraphicFramePr>
            <a:graphicFrameLocks noGrp="1"/>
          </p:cNvGraphicFramePr>
          <p:nvPr/>
        </p:nvGraphicFramePr>
        <p:xfrm>
          <a:off x="533400" y="2414588"/>
          <a:ext cx="8610600" cy="2164066"/>
        </p:xfrm>
        <a:graphic>
          <a:graphicData uri="http://schemas.openxmlformats.org/drawingml/2006/table">
            <a:tbl>
              <a:tblPr/>
              <a:tblGrid>
                <a:gridCol w="1441450">
                  <a:extLst>
                    <a:ext uri="{9D8B030D-6E8A-4147-A177-3AD203B41FA5}">
                      <a16:colId xmlns:a16="http://schemas.microsoft.com/office/drawing/2014/main" val="20000"/>
                    </a:ext>
                  </a:extLst>
                </a:gridCol>
                <a:gridCol w="4235450">
                  <a:extLst>
                    <a:ext uri="{9D8B030D-6E8A-4147-A177-3AD203B41FA5}">
                      <a16:colId xmlns:a16="http://schemas.microsoft.com/office/drawing/2014/main" val="20001"/>
                    </a:ext>
                  </a:extLst>
                </a:gridCol>
                <a:gridCol w="2933700">
                  <a:extLst>
                    <a:ext uri="{9D8B030D-6E8A-4147-A177-3AD203B41FA5}">
                      <a16:colId xmlns:a16="http://schemas.microsoft.com/office/drawing/2014/main" val="20002"/>
                    </a:ext>
                  </a:extLst>
                </a:gridCol>
              </a:tblGrid>
              <a:tr h="216376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46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charset="0"/>
                        </a:rPr>
                      </a:br>
                      <a:r>
                        <a:rPr kumimoji="0" lang="en-US" sz="1800" b="0" i="0" u="none" strike="noStrike" cap="none" normalizeH="0" baseline="0">
                          <a:ln>
                            <a:noFill/>
                          </a:ln>
                          <a:solidFill>
                            <a:schemeClr val="tx1"/>
                          </a:solidFill>
                          <a:effectLst/>
                          <a:latin typeface="Arial" charset="0"/>
                          <a:hlinkClick r:id="rId3"/>
                        </a:rPr>
                        <a:t>JApplet</a:t>
                      </a:r>
                      <a:endParaRPr kumimoji="0" lang="en-US" sz="1800" b="0" i="0" u="none" strike="noStrike" cap="none" normalizeH="0" baseline="0">
                        <a:ln>
                          <a:noFill/>
                        </a:ln>
                        <a:solidFill>
                          <a:schemeClr val="tx1"/>
                        </a:solidFill>
                        <a:effectLst/>
                        <a:latin typeface="Arial" charset="0"/>
                      </a:endParaRPr>
                    </a:p>
                  </a:txBody>
                  <a:tcPr marT="45713" marB="45713" horzOverflow="overflow">
                    <a:lnL cap="flat">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73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charset="0"/>
                        </a:rPr>
                      </a:br>
                      <a:r>
                        <a:rPr kumimoji="0" lang="en-US" sz="1800" b="0" i="0" u="none" strike="noStrike" cap="none" normalizeH="0" baseline="0">
                          <a:ln>
                            <a:noFill/>
                          </a:ln>
                          <a:solidFill>
                            <a:schemeClr val="tx1"/>
                          </a:solidFill>
                          <a:effectLst/>
                          <a:latin typeface="Arial" charset="0"/>
                          <a:hlinkClick r:id="rId4"/>
                        </a:rPr>
                        <a:t>JDialog</a:t>
                      </a:r>
                      <a:endParaRPr kumimoji="0" lang="en-US" sz="1800" b="0" i="0" u="none" strike="noStrike" cap="none" normalizeH="0" baseline="0">
                        <a:ln>
                          <a:noFill/>
                        </a:ln>
                        <a:solidFill>
                          <a:schemeClr val="tx1"/>
                        </a:solidFill>
                        <a:effectLst/>
                        <a:latin typeface="Arial" charset="0"/>
                      </a:endParaRPr>
                    </a:p>
                  </a:txBody>
                  <a:tcPr marT="45713" marB="45713"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55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charset="0"/>
                        </a:rPr>
                      </a:br>
                      <a:endParaRPr kumimoji="0" lang="en-US" sz="1800" b="0" i="0" u="none" strike="noStrike" cap="none" normalizeH="0" baseline="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hlinkClick r:id="rId5"/>
                        </a:rPr>
                        <a:t>JFrame</a:t>
                      </a:r>
                      <a:endParaRPr kumimoji="0" lang="en-US" sz="1800" b="0" i="0" u="none" strike="noStrike" cap="none" normalizeH="0" baseline="0">
                        <a:ln>
                          <a:noFill/>
                        </a:ln>
                        <a:solidFill>
                          <a:schemeClr val="tx1"/>
                        </a:solidFill>
                        <a:effectLst/>
                        <a:latin typeface="Arial" charset="0"/>
                      </a:endParaRPr>
                    </a:p>
                  </a:txBody>
                  <a:tcPr marT="45713" marB="45713"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5127" name="Picture 11" descr="Applet image"/>
          <p:cNvPicPr>
            <a:picLocks noChangeAspect="1" noChangeArrowheads="1"/>
          </p:cNvPicPr>
          <p:nvPr/>
        </p:nvPicPr>
        <p:blipFill>
          <a:blip r:embed="rId6" cstate="print"/>
          <a:srcRect/>
          <a:stretch>
            <a:fillRect/>
          </a:stretch>
        </p:blipFill>
        <p:spPr bwMode="auto">
          <a:xfrm>
            <a:off x="762000" y="2438400"/>
            <a:ext cx="1371600" cy="1243013"/>
          </a:xfrm>
          <a:prstGeom prst="rect">
            <a:avLst/>
          </a:prstGeom>
          <a:noFill/>
          <a:ln w="9525">
            <a:noFill/>
            <a:miter lim="800000"/>
            <a:headEnd/>
            <a:tailEnd/>
          </a:ln>
        </p:spPr>
      </p:pic>
      <p:pic>
        <p:nvPicPr>
          <p:cNvPr id="5128" name="Picture 12" descr="Dialog image"/>
          <p:cNvPicPr>
            <a:picLocks noChangeAspect="1" noChangeArrowheads="1"/>
          </p:cNvPicPr>
          <p:nvPr/>
        </p:nvPicPr>
        <p:blipFill>
          <a:blip r:embed="rId7" cstate="print"/>
          <a:srcRect/>
          <a:stretch>
            <a:fillRect/>
          </a:stretch>
        </p:blipFill>
        <p:spPr bwMode="auto">
          <a:xfrm>
            <a:off x="2895600" y="2438400"/>
            <a:ext cx="2638425" cy="1162050"/>
          </a:xfrm>
          <a:prstGeom prst="rect">
            <a:avLst/>
          </a:prstGeom>
          <a:noFill/>
          <a:ln w="9525">
            <a:noFill/>
            <a:miter lim="800000"/>
            <a:headEnd/>
            <a:tailEnd/>
          </a:ln>
        </p:spPr>
      </p:pic>
      <p:pic>
        <p:nvPicPr>
          <p:cNvPr id="5129" name="Picture 13" descr="Frame image"/>
          <p:cNvPicPr>
            <a:picLocks noChangeAspect="1" noChangeArrowheads="1"/>
          </p:cNvPicPr>
          <p:nvPr/>
        </p:nvPicPr>
        <p:blipFill>
          <a:blip r:embed="rId8" cstate="print"/>
          <a:srcRect/>
          <a:stretch>
            <a:fillRect/>
          </a:stretch>
        </p:blipFill>
        <p:spPr bwMode="auto">
          <a:xfrm>
            <a:off x="6564313" y="2460625"/>
            <a:ext cx="2046287" cy="1006475"/>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874" name="Group 2"/>
          <p:cNvGraphicFramePr>
            <a:graphicFrameLocks noGrp="1"/>
          </p:cNvGraphicFramePr>
          <p:nvPr>
            <p:ph idx="1"/>
            <p:extLst>
              <p:ext uri="{D42A27DB-BD31-4B8C-83A1-F6EECF244321}">
                <p14:modId xmlns:p14="http://schemas.microsoft.com/office/powerpoint/2010/main" val="3233845112"/>
              </p:ext>
            </p:extLst>
          </p:nvPr>
        </p:nvGraphicFramePr>
        <p:xfrm>
          <a:off x="457200" y="457200"/>
          <a:ext cx="8229600" cy="4785348"/>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78472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hlinkClick r:id="rId2"/>
                        </a:rPr>
                        <a:t>void </a:t>
                      </a:r>
                      <a:r>
                        <a:rPr kumimoji="0" lang="en-US" sz="2800" b="0" i="0" u="none" strike="noStrike" cap="none" normalizeH="0" baseline="0" dirty="0" err="1">
                          <a:ln>
                            <a:noFill/>
                          </a:ln>
                          <a:solidFill>
                            <a:schemeClr val="tx1"/>
                          </a:solidFill>
                          <a:effectLst/>
                          <a:latin typeface="Arial" charset="0"/>
                          <a:hlinkClick r:id="rId2"/>
                        </a:rPr>
                        <a:t>setBounds</a:t>
                      </a:r>
                      <a:r>
                        <a:rPr kumimoji="0" lang="en-US" sz="2800" b="0" i="0" u="none" strike="noStrike" cap="none" normalizeH="0" baseline="0" dirty="0">
                          <a:ln>
                            <a:noFill/>
                          </a:ln>
                          <a:solidFill>
                            <a:schemeClr val="tx1"/>
                          </a:solidFill>
                          <a:effectLst/>
                          <a:latin typeface="Arial" charset="0"/>
                          <a:hlinkClick r:id="rId2"/>
                        </a:rPr>
                        <a:t>(int, int, int, int)</a:t>
                      </a:r>
                      <a:br>
                        <a:rPr kumimoji="0" lang="en-US" sz="2800" b="0" i="0" u="none" strike="noStrike" cap="none" normalizeH="0" baseline="0" dirty="0">
                          <a:ln>
                            <a:noFill/>
                          </a:ln>
                          <a:solidFill>
                            <a:schemeClr val="tx1"/>
                          </a:solidFill>
                          <a:effectLst/>
                          <a:latin typeface="Arial" charset="0"/>
                        </a:rPr>
                      </a:br>
                      <a:r>
                        <a:rPr kumimoji="0" lang="en-US" sz="2800" b="0" i="0" u="none" strike="noStrike" cap="none" normalizeH="0" baseline="0" dirty="0">
                          <a:ln>
                            <a:noFill/>
                          </a:ln>
                          <a:solidFill>
                            <a:schemeClr val="tx1"/>
                          </a:solidFill>
                          <a:effectLst/>
                          <a:latin typeface="Arial" charset="0"/>
                          <a:hlinkClick r:id="rId2"/>
                        </a:rPr>
                        <a:t>void </a:t>
                      </a:r>
                      <a:r>
                        <a:rPr kumimoji="0" lang="en-US" sz="2800" b="0" i="0" u="none" strike="noStrike" cap="none" normalizeH="0" baseline="0" dirty="0" err="1">
                          <a:ln>
                            <a:noFill/>
                          </a:ln>
                          <a:solidFill>
                            <a:schemeClr val="tx1"/>
                          </a:solidFill>
                          <a:effectLst/>
                          <a:latin typeface="Arial" charset="0"/>
                          <a:hlinkClick r:id="rId2"/>
                        </a:rPr>
                        <a:t>setBounds</a:t>
                      </a:r>
                      <a:r>
                        <a:rPr kumimoji="0" lang="en-US" sz="2800" b="0" i="0" u="none" strike="noStrike" cap="none" normalizeH="0" baseline="0" dirty="0">
                          <a:ln>
                            <a:noFill/>
                          </a:ln>
                          <a:solidFill>
                            <a:schemeClr val="tx1"/>
                          </a:solidFill>
                          <a:effectLst/>
                          <a:latin typeface="Arial" charset="0"/>
                          <a:hlinkClick r:id="rId2"/>
                        </a:rPr>
                        <a:t>(Rectangle)</a:t>
                      </a:r>
                      <a:br>
                        <a:rPr kumimoji="0" lang="en-US" sz="2800" b="0" i="0" u="none" strike="noStrike" cap="none" normalizeH="0" baseline="0" dirty="0">
                          <a:ln>
                            <a:noFill/>
                          </a:ln>
                          <a:solidFill>
                            <a:schemeClr val="tx1"/>
                          </a:solidFill>
                          <a:effectLst/>
                          <a:latin typeface="Arial" charset="0"/>
                        </a:rPr>
                      </a:br>
                      <a:r>
                        <a:rPr kumimoji="0" lang="en-US" sz="2800" b="0" i="0" u="none" strike="noStrike" cap="none" normalizeH="0" baseline="0" dirty="0">
                          <a:ln>
                            <a:noFill/>
                          </a:ln>
                          <a:solidFill>
                            <a:schemeClr val="tx1"/>
                          </a:solidFill>
                          <a:effectLst/>
                          <a:latin typeface="Arial" charset="0"/>
                          <a:hlinkClick r:id="rId2"/>
                        </a:rPr>
                        <a:t>Rectangle </a:t>
                      </a:r>
                      <a:r>
                        <a:rPr kumimoji="0" lang="en-US" sz="2800" b="0" i="0" u="none" strike="noStrike" cap="none" normalizeH="0" baseline="0" dirty="0" err="1">
                          <a:ln>
                            <a:noFill/>
                          </a:ln>
                          <a:solidFill>
                            <a:schemeClr val="tx1"/>
                          </a:solidFill>
                          <a:effectLst/>
                          <a:latin typeface="Arial" charset="0"/>
                          <a:hlinkClick r:id="rId2"/>
                        </a:rPr>
                        <a:t>getBounds</a:t>
                      </a:r>
                      <a:r>
                        <a:rPr kumimoji="0" lang="en-US" sz="2800" b="0" i="0" u="none" strike="noStrike" cap="none" normalizeH="0" baseline="0" dirty="0">
                          <a:ln>
                            <a:noFill/>
                          </a:ln>
                          <a:solidFill>
                            <a:schemeClr val="tx1"/>
                          </a:solidFill>
                          <a:effectLst/>
                          <a:latin typeface="Arial" charset="0"/>
                          <a:hlinkClick r:id="rId2"/>
                        </a:rPr>
                        <a:t>()</a:t>
                      </a:r>
                      <a:br>
                        <a:rPr kumimoji="0" lang="en-US" sz="2800" b="0" i="0" u="none" strike="noStrike" cap="none" normalizeH="0" baseline="0" dirty="0">
                          <a:ln>
                            <a:noFill/>
                          </a:ln>
                          <a:solidFill>
                            <a:schemeClr val="tx1"/>
                          </a:solidFill>
                          <a:effectLst/>
                          <a:latin typeface="Arial" charset="0"/>
                        </a:rPr>
                      </a:br>
                      <a:r>
                        <a:rPr kumimoji="0" lang="en-US" sz="2800" b="0" i="1" u="none" strike="noStrike" cap="none" normalizeH="0" baseline="0" dirty="0">
                          <a:ln>
                            <a:noFill/>
                          </a:ln>
                          <a:solidFill>
                            <a:schemeClr val="tx1"/>
                          </a:solidFill>
                          <a:effectLst/>
                          <a:latin typeface="Arial" charset="0"/>
                        </a:rPr>
                        <a:t>(in Component)</a:t>
                      </a:r>
                      <a:r>
                        <a:rPr kumimoji="0" lang="en-US" sz="2800" b="0" i="0" u="none" strike="noStrike" cap="none" normalizeH="0" baseline="0" dirty="0">
                          <a:ln>
                            <a:noFill/>
                          </a:ln>
                          <a:solidFill>
                            <a:schemeClr val="tx1"/>
                          </a:solidFill>
                          <a:effectLst/>
                          <a:latin typeface="Arial" charset="0"/>
                        </a:rPr>
                        <a:t> </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Set or get the size and position of the window. For the integer version of </a:t>
                      </a:r>
                      <a:r>
                        <a:rPr kumimoji="0" lang="en-US" sz="2800" b="0" i="0" u="none" strike="noStrike" cap="none" normalizeH="0" baseline="0" dirty="0" err="1">
                          <a:ln>
                            <a:noFill/>
                          </a:ln>
                          <a:solidFill>
                            <a:schemeClr val="tx1"/>
                          </a:solidFill>
                          <a:effectLst/>
                          <a:latin typeface="Arial" charset="0"/>
                        </a:rPr>
                        <a:t>setBounds</a:t>
                      </a:r>
                      <a:r>
                        <a:rPr kumimoji="0" lang="en-US" sz="2800" b="0" i="0" u="none" strike="noStrike" cap="none" normalizeH="0" baseline="0" dirty="0">
                          <a:ln>
                            <a:noFill/>
                          </a:ln>
                          <a:solidFill>
                            <a:schemeClr val="tx1"/>
                          </a:solidFill>
                          <a:effectLst/>
                          <a:latin typeface="Arial" charset="0"/>
                        </a:rPr>
                        <a:t>, the window's upper left corner is at the </a:t>
                      </a:r>
                      <a:r>
                        <a:rPr kumimoji="0" lang="en-US" sz="2800" b="0" i="1" u="none" strike="noStrike" cap="none" normalizeH="0" baseline="0" dirty="0">
                          <a:ln>
                            <a:noFill/>
                          </a:ln>
                          <a:solidFill>
                            <a:schemeClr val="tx1"/>
                          </a:solidFill>
                          <a:effectLst/>
                          <a:latin typeface="Arial" charset="0"/>
                        </a:rPr>
                        <a:t>x, y</a:t>
                      </a:r>
                      <a:r>
                        <a:rPr kumimoji="0" lang="en-US" sz="2800" b="0" i="0" u="none" strike="noStrike" cap="none" normalizeH="0" baseline="0" dirty="0">
                          <a:ln>
                            <a:noFill/>
                          </a:ln>
                          <a:solidFill>
                            <a:schemeClr val="tx1"/>
                          </a:solidFill>
                          <a:effectLst/>
                          <a:latin typeface="Arial" charset="0"/>
                        </a:rPr>
                        <a:t> location specified by the first two arguments, and has the width and height specified by the last two arguments. </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0898" name="Group 2"/>
          <p:cNvGraphicFramePr>
            <a:graphicFrameLocks noGrp="1"/>
          </p:cNvGraphicFramePr>
          <p:nvPr>
            <p:ph idx="1"/>
          </p:nvPr>
        </p:nvGraphicFramePr>
        <p:xfrm>
          <a:off x="457200" y="457200"/>
          <a:ext cx="8229600" cy="2651738"/>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65112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hlinkClick r:id="rId2"/>
                        </a:rPr>
                        <a:t>void setLocation(int, int)</a:t>
                      </a:r>
                      <a:br>
                        <a:rPr kumimoji="0" lang="en-US" sz="2800" b="0" i="0" u="none" strike="noStrike" cap="none" normalizeH="0" baseline="0">
                          <a:ln>
                            <a:noFill/>
                          </a:ln>
                          <a:solidFill>
                            <a:schemeClr val="tx1"/>
                          </a:solidFill>
                          <a:effectLst/>
                          <a:latin typeface="Arial" charset="0"/>
                        </a:rPr>
                      </a:br>
                      <a:r>
                        <a:rPr kumimoji="0" lang="en-US" sz="2800" b="0" i="0" u="none" strike="noStrike" cap="none" normalizeH="0" baseline="0">
                          <a:ln>
                            <a:noFill/>
                          </a:ln>
                          <a:solidFill>
                            <a:schemeClr val="tx1"/>
                          </a:solidFill>
                          <a:effectLst/>
                          <a:latin typeface="Arial" charset="0"/>
                          <a:hlinkClick r:id="rId2"/>
                        </a:rPr>
                        <a:t>Point getLocation()</a:t>
                      </a:r>
                      <a:br>
                        <a:rPr kumimoji="0" lang="en-US" sz="2800" b="0" i="0" u="none" strike="noStrike" cap="none" normalizeH="0" baseline="0">
                          <a:ln>
                            <a:noFill/>
                          </a:ln>
                          <a:solidFill>
                            <a:schemeClr val="tx1"/>
                          </a:solidFill>
                          <a:effectLst/>
                          <a:latin typeface="Arial" charset="0"/>
                        </a:rPr>
                      </a:br>
                      <a:r>
                        <a:rPr kumimoji="0" lang="en-US" sz="2800" b="0" i="1" u="none" strike="noStrike" cap="none" normalizeH="0" baseline="0">
                          <a:ln>
                            <a:noFill/>
                          </a:ln>
                          <a:solidFill>
                            <a:schemeClr val="tx1"/>
                          </a:solidFill>
                          <a:effectLst/>
                          <a:latin typeface="Arial" charset="0"/>
                        </a:rPr>
                        <a:t>(in Component)</a:t>
                      </a:r>
                      <a:r>
                        <a:rPr kumimoji="0" lang="en-US" sz="2800" b="0" i="0" u="none" strike="noStrike" cap="none" normalizeH="0" baseline="0">
                          <a:ln>
                            <a:noFill/>
                          </a:ln>
                          <a:solidFill>
                            <a:schemeClr val="tx1"/>
                          </a:solidFill>
                          <a:effectLst/>
                          <a:latin typeface="Arial" charset="0"/>
                        </a:rPr>
                        <a:t> </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rPr>
                        <a:t>Set or get the location of the upper left corner of the window. The parameters are the </a:t>
                      </a:r>
                      <a:r>
                        <a:rPr kumimoji="0" lang="en-US" sz="2800" b="0" i="1" u="none" strike="noStrike" cap="none" normalizeH="0" baseline="0">
                          <a:ln>
                            <a:noFill/>
                          </a:ln>
                          <a:solidFill>
                            <a:schemeClr val="tx1"/>
                          </a:solidFill>
                          <a:effectLst/>
                          <a:latin typeface="Arial" charset="0"/>
                        </a:rPr>
                        <a:t>x</a:t>
                      </a:r>
                      <a:r>
                        <a:rPr kumimoji="0" lang="en-US" sz="2800" b="0" i="0" u="none" strike="noStrike" cap="none" normalizeH="0" baseline="0">
                          <a:ln>
                            <a:noFill/>
                          </a:ln>
                          <a:solidFill>
                            <a:schemeClr val="tx1"/>
                          </a:solidFill>
                          <a:effectLst/>
                          <a:latin typeface="Arial" charset="0"/>
                        </a:rPr>
                        <a:t> and </a:t>
                      </a:r>
                      <a:r>
                        <a:rPr kumimoji="0" lang="en-US" sz="2800" b="0" i="1" u="none" strike="noStrike" cap="none" normalizeH="0" baseline="0">
                          <a:ln>
                            <a:noFill/>
                          </a:ln>
                          <a:solidFill>
                            <a:schemeClr val="tx1"/>
                          </a:solidFill>
                          <a:effectLst/>
                          <a:latin typeface="Arial" charset="0"/>
                        </a:rPr>
                        <a:t>y</a:t>
                      </a:r>
                      <a:r>
                        <a:rPr kumimoji="0" lang="en-US" sz="2800" b="0" i="0" u="none" strike="noStrike" cap="none" normalizeH="0" baseline="0">
                          <a:ln>
                            <a:noFill/>
                          </a:ln>
                          <a:solidFill>
                            <a:schemeClr val="tx1"/>
                          </a:solidFill>
                          <a:effectLst/>
                          <a:latin typeface="Arial" charset="0"/>
                        </a:rPr>
                        <a:t> values, respectively. </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22" name="Group 2"/>
          <p:cNvGraphicFramePr>
            <a:graphicFrameLocks noGrp="1"/>
          </p:cNvGraphicFramePr>
          <p:nvPr>
            <p:ph idx="1"/>
            <p:extLst>
              <p:ext uri="{D42A27DB-BD31-4B8C-83A1-F6EECF244321}">
                <p14:modId xmlns:p14="http://schemas.microsoft.com/office/powerpoint/2010/main" val="2036700954"/>
              </p:ext>
            </p:extLst>
          </p:nvPr>
        </p:nvGraphicFramePr>
        <p:xfrm>
          <a:off x="457200" y="457200"/>
          <a:ext cx="8229600" cy="5212074"/>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521176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hlinkClick r:id="rId2"/>
                        </a:rPr>
                        <a:t>void setLocationRelativeTo(Component)</a:t>
                      </a:r>
                      <a:br>
                        <a:rPr kumimoji="0" lang="en-US" sz="2800" b="0" i="0" u="none" strike="noStrike" cap="none" normalizeH="0" baseline="0">
                          <a:ln>
                            <a:noFill/>
                          </a:ln>
                          <a:solidFill>
                            <a:schemeClr val="tx1"/>
                          </a:solidFill>
                          <a:effectLst/>
                          <a:latin typeface="Arial" charset="0"/>
                        </a:rPr>
                      </a:br>
                      <a:r>
                        <a:rPr kumimoji="0" lang="en-US" sz="2800" b="0" i="1" u="none" strike="noStrike" cap="none" normalizeH="0" baseline="0">
                          <a:ln>
                            <a:noFill/>
                          </a:ln>
                          <a:solidFill>
                            <a:schemeClr val="tx1"/>
                          </a:solidFill>
                          <a:effectLst/>
                          <a:latin typeface="Arial" charset="0"/>
                        </a:rPr>
                        <a:t>(in Window)</a:t>
                      </a:r>
                      <a:r>
                        <a:rPr kumimoji="0" lang="en-US" sz="2800" b="0" i="0" u="none" strike="noStrike" cap="none" normalizeH="0" baseline="0">
                          <a:ln>
                            <a:noFill/>
                          </a:ln>
                          <a:solidFill>
                            <a:schemeClr val="tx1"/>
                          </a:solidFill>
                          <a:effectLst/>
                          <a:latin typeface="Arial" charset="0"/>
                        </a:rPr>
                        <a:t> </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dirty="0">
                          <a:ln>
                            <a:noFill/>
                          </a:ln>
                          <a:solidFill>
                            <a:schemeClr val="tx1"/>
                          </a:solidFill>
                          <a:effectLst/>
                          <a:latin typeface="Arial" charset="0"/>
                        </a:rPr>
                        <a:t>Position the window so that it's centered over the specified component. If the argument is null, the window is centered on screen. To properly center the window, you should invoke this method after the window's size has been set. </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4800"/>
              <a:t>How to Use Buttons, Check Boxes, and Radio Buttons </a:t>
            </a:r>
          </a:p>
        </p:txBody>
      </p:sp>
      <p:sp>
        <p:nvSpPr>
          <p:cNvPr id="2051" name="Rectangle 3"/>
          <p:cNvSpPr>
            <a:spLocks noGrp="1" noChangeArrowheads="1"/>
          </p:cNvSpPr>
          <p:nvPr>
            <p:ph type="subTitle" idx="1"/>
          </p:nvPr>
        </p:nvSpPr>
        <p:spPr/>
        <p:txBody>
          <a:bodyPr/>
          <a:lstStyle/>
          <a:p>
            <a:pPr eaLnBrk="1" hangingPunct="1">
              <a:defRPr/>
            </a:pP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endParaRPr lang="en-US"/>
          </a:p>
        </p:txBody>
      </p:sp>
      <p:sp>
        <p:nvSpPr>
          <p:cNvPr id="37891" name="Rectangle 3"/>
          <p:cNvSpPr>
            <a:spLocks noGrp="1" noChangeArrowheads="1"/>
          </p:cNvSpPr>
          <p:nvPr>
            <p:ph type="body" idx="1"/>
          </p:nvPr>
        </p:nvSpPr>
        <p:spPr/>
        <p:txBody>
          <a:bodyPr/>
          <a:lstStyle/>
          <a:p>
            <a:pPr algn="ctr" eaLnBrk="1" hangingPunct="1">
              <a:buFontTx/>
              <a:buNone/>
            </a:pPr>
            <a:r>
              <a:rPr lang="en-US">
                <a:hlinkClick r:id="rId2" tooltip="class in java.lang"/>
              </a:rPr>
              <a:t>java.lang.Object</a:t>
            </a:r>
            <a:r>
              <a:rPr lang="en-US"/>
              <a:t>  </a:t>
            </a:r>
          </a:p>
          <a:p>
            <a:pPr algn="ctr" eaLnBrk="1" hangingPunct="1">
              <a:buFontTx/>
              <a:buNone/>
            </a:pPr>
            <a:r>
              <a:rPr lang="en-US">
                <a:hlinkClick r:id="rId3" tooltip="class in java.awt"/>
              </a:rPr>
              <a:t>java.awt.Component</a:t>
            </a:r>
            <a:r>
              <a:rPr lang="en-US"/>
              <a:t>  </a:t>
            </a:r>
          </a:p>
          <a:p>
            <a:pPr algn="ctr" eaLnBrk="1" hangingPunct="1">
              <a:buFontTx/>
              <a:buNone/>
            </a:pPr>
            <a:r>
              <a:rPr lang="en-US">
                <a:hlinkClick r:id="rId4" tooltip="class in java.awt"/>
              </a:rPr>
              <a:t>java.awt.Container</a:t>
            </a:r>
            <a:r>
              <a:rPr lang="en-US"/>
              <a:t>  </a:t>
            </a:r>
            <a:r>
              <a:rPr lang="en-US">
                <a:hlinkClick r:id="rId5" tooltip="class in javax.swing"/>
              </a:rPr>
              <a:t>javax.swing.JComponent</a:t>
            </a:r>
            <a:r>
              <a:rPr lang="en-US"/>
              <a:t>  </a:t>
            </a:r>
            <a:r>
              <a:rPr lang="en-US" b="1"/>
              <a:t>javax.swing.AbstractButton</a:t>
            </a:r>
            <a:r>
              <a:rPr lang="en-US"/>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defRPr/>
            </a:pPr>
            <a:endParaRPr lang="en-US"/>
          </a:p>
        </p:txBody>
      </p:sp>
      <p:sp>
        <p:nvSpPr>
          <p:cNvPr id="38915" name="Rectangle 3"/>
          <p:cNvSpPr>
            <a:spLocks noGrp="1" noChangeArrowheads="1"/>
          </p:cNvSpPr>
          <p:nvPr>
            <p:ph type="body" idx="1"/>
          </p:nvPr>
        </p:nvSpPr>
        <p:spPr>
          <a:xfrm>
            <a:off x="457200" y="1600200"/>
            <a:ext cx="8686800" cy="4495800"/>
          </a:xfrm>
        </p:spPr>
        <p:txBody>
          <a:bodyPr/>
          <a:lstStyle/>
          <a:p>
            <a:pPr eaLnBrk="1" hangingPunct="1">
              <a:lnSpc>
                <a:spcPct val="90000"/>
              </a:lnSpc>
              <a:buFontTx/>
              <a:buNone/>
            </a:pPr>
            <a:r>
              <a:rPr lang="en-US" sz="2400" b="1"/>
              <a:t>Class 				Summary</a:t>
            </a:r>
          </a:p>
          <a:p>
            <a:pPr eaLnBrk="1" hangingPunct="1">
              <a:lnSpc>
                <a:spcPct val="90000"/>
              </a:lnSpc>
              <a:buFontTx/>
              <a:buNone/>
            </a:pPr>
            <a:r>
              <a:rPr lang="en-US" sz="2400">
                <a:hlinkClick r:id="rId2"/>
              </a:rPr>
              <a:t>JButton</a:t>
            </a:r>
            <a:r>
              <a:rPr lang="en-US" sz="2400"/>
              <a:t>			A common button. </a:t>
            </a:r>
          </a:p>
          <a:p>
            <a:pPr eaLnBrk="1" hangingPunct="1">
              <a:lnSpc>
                <a:spcPct val="90000"/>
              </a:lnSpc>
              <a:buFontTx/>
              <a:buNone/>
            </a:pPr>
            <a:r>
              <a:rPr lang="en-US" sz="2400">
                <a:hlinkClick r:id="rId3"/>
              </a:rPr>
              <a:t>JCheckBox</a:t>
            </a:r>
            <a:r>
              <a:rPr lang="en-US" sz="2400"/>
              <a:t>			A check box button. </a:t>
            </a:r>
          </a:p>
          <a:p>
            <a:pPr eaLnBrk="1" hangingPunct="1">
              <a:lnSpc>
                <a:spcPct val="90000"/>
              </a:lnSpc>
              <a:buFontTx/>
              <a:buNone/>
            </a:pPr>
            <a:r>
              <a:rPr lang="en-US" sz="2400">
                <a:hlinkClick r:id="rId4"/>
              </a:rPr>
              <a:t>JRadioButton</a:t>
            </a:r>
            <a:r>
              <a:rPr lang="en-US" sz="2400"/>
              <a:t>		One of a group of radio buttons.</a:t>
            </a:r>
          </a:p>
          <a:p>
            <a:pPr eaLnBrk="1" hangingPunct="1">
              <a:lnSpc>
                <a:spcPct val="90000"/>
              </a:lnSpc>
              <a:buFontTx/>
              <a:buNone/>
            </a:pPr>
            <a:r>
              <a:rPr lang="en-US" sz="2400">
                <a:hlinkClick r:id="rId5"/>
              </a:rPr>
              <a:t>JMenuItem</a:t>
            </a:r>
            <a:r>
              <a:rPr lang="en-US" sz="2400"/>
              <a:t>			An item in a menu.</a:t>
            </a:r>
          </a:p>
          <a:p>
            <a:pPr eaLnBrk="1" hangingPunct="1">
              <a:lnSpc>
                <a:spcPct val="90000"/>
              </a:lnSpc>
              <a:buFontTx/>
              <a:buNone/>
            </a:pPr>
            <a:r>
              <a:rPr lang="en-US" sz="2400">
                <a:hlinkClick r:id="rId6"/>
              </a:rPr>
              <a:t>JCheckBoxMenuItem</a:t>
            </a:r>
            <a:r>
              <a:rPr lang="en-US" sz="2400"/>
              <a:t>	A menu item that has a check box. </a:t>
            </a:r>
          </a:p>
          <a:p>
            <a:pPr eaLnBrk="1" hangingPunct="1">
              <a:lnSpc>
                <a:spcPct val="90000"/>
              </a:lnSpc>
              <a:buFontTx/>
              <a:buNone/>
            </a:pPr>
            <a:r>
              <a:rPr lang="en-US" sz="2400">
                <a:hlinkClick r:id="rId7"/>
              </a:rPr>
              <a:t>JRadioButtonMenuItem</a:t>
            </a:r>
            <a:r>
              <a:rPr lang="en-US" sz="2400"/>
              <a:t>	A menu item that has a radio 					button. </a:t>
            </a:r>
          </a:p>
          <a:p>
            <a:pPr eaLnBrk="1" hangingPunct="1">
              <a:lnSpc>
                <a:spcPct val="90000"/>
              </a:lnSpc>
              <a:buFontTx/>
              <a:buNone/>
            </a:pPr>
            <a:r>
              <a:rPr lang="en-US" sz="2400">
                <a:hlinkClick r:id="rId8"/>
              </a:rPr>
              <a:t>JToggleButton</a:t>
            </a:r>
            <a:r>
              <a:rPr lang="en-US" sz="2400"/>
              <a:t>		Implements toggle functionality 					inherited by JCheckBox and 					JRadioButton.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defRPr/>
            </a:pPr>
            <a:r>
              <a:rPr lang="en-US"/>
              <a:t>Basic Controls</a:t>
            </a:r>
          </a:p>
        </p:txBody>
      </p:sp>
      <p:sp>
        <p:nvSpPr>
          <p:cNvPr id="39939" name="Rectangle 3"/>
          <p:cNvSpPr>
            <a:spLocks noChangeArrowheads="1"/>
          </p:cNvSpPr>
          <p:nvPr/>
        </p:nvSpPr>
        <p:spPr bwMode="auto">
          <a:xfrm>
            <a:off x="685800" y="3048000"/>
            <a:ext cx="2133600" cy="366713"/>
          </a:xfrm>
          <a:prstGeom prst="rect">
            <a:avLst/>
          </a:prstGeom>
          <a:noFill/>
          <a:ln w="9525">
            <a:noFill/>
            <a:miter lim="800000"/>
            <a:headEnd/>
            <a:tailEnd/>
          </a:ln>
        </p:spPr>
        <p:txBody>
          <a:bodyPr anchor="ctr">
            <a:spAutoFit/>
          </a:bodyPr>
          <a:lstStyle/>
          <a:p>
            <a:pPr algn="ctr" eaLnBrk="1" hangingPunct="1"/>
            <a:r>
              <a:rPr lang="en-US"/>
              <a:t> </a:t>
            </a:r>
            <a:r>
              <a:rPr lang="en-US">
                <a:hlinkClick r:id="rId2"/>
              </a:rPr>
              <a:t>JButton</a:t>
            </a:r>
            <a:r>
              <a:rPr lang="en-US"/>
              <a:t> </a:t>
            </a:r>
          </a:p>
        </p:txBody>
      </p:sp>
      <p:pic>
        <p:nvPicPr>
          <p:cNvPr id="39940" name="Picture 4" descr="Button image"/>
          <p:cNvPicPr>
            <a:picLocks noChangeAspect="1" noChangeArrowheads="1"/>
          </p:cNvPicPr>
          <p:nvPr/>
        </p:nvPicPr>
        <p:blipFill>
          <a:blip r:embed="rId3" cstate="print"/>
          <a:srcRect/>
          <a:stretch>
            <a:fillRect/>
          </a:stretch>
        </p:blipFill>
        <p:spPr bwMode="auto">
          <a:xfrm>
            <a:off x="609600" y="1600200"/>
            <a:ext cx="2286000" cy="1111250"/>
          </a:xfrm>
          <a:prstGeom prst="rect">
            <a:avLst/>
          </a:prstGeom>
          <a:noFill/>
          <a:ln w="9525">
            <a:noFill/>
            <a:miter lim="800000"/>
            <a:headEnd/>
            <a:tailEnd/>
          </a:ln>
        </p:spPr>
      </p:pic>
      <p:sp>
        <p:nvSpPr>
          <p:cNvPr id="39941" name="Rectangle 5"/>
          <p:cNvSpPr>
            <a:spLocks noChangeArrowheads="1"/>
          </p:cNvSpPr>
          <p:nvPr/>
        </p:nvSpPr>
        <p:spPr bwMode="auto">
          <a:xfrm>
            <a:off x="3124200" y="1676400"/>
            <a:ext cx="3425825" cy="1479550"/>
          </a:xfrm>
          <a:prstGeom prst="rect">
            <a:avLst/>
          </a:prstGeom>
          <a:noFill/>
          <a:ln w="9525">
            <a:noFill/>
            <a:miter lim="800000"/>
            <a:headEnd/>
            <a:tailEnd/>
          </a:ln>
        </p:spPr>
        <p:txBody>
          <a:bodyPr wrap="none" anchor="ctr">
            <a:spAutoFit/>
          </a:bodyPr>
          <a:lstStyle/>
          <a:p>
            <a:pPr algn="ctr" eaLnBrk="1" hangingPunct="1"/>
            <a:r>
              <a:rPr lang="en-US"/>
              <a:t>  </a:t>
            </a:r>
            <a:r>
              <a:rPr lang="en-US" sz="5500"/>
              <a:t> </a:t>
            </a:r>
            <a:r>
              <a:rPr lang="en-US"/>
              <a:t>                                              </a:t>
            </a:r>
          </a:p>
          <a:p>
            <a:pPr algn="ctr"/>
            <a:br>
              <a:rPr lang="en-US"/>
            </a:br>
            <a:r>
              <a:rPr lang="en-US">
                <a:hlinkClick r:id="rId2"/>
              </a:rPr>
              <a:t>JCheckBox</a:t>
            </a:r>
            <a:r>
              <a:rPr lang="en-US"/>
              <a:t> </a:t>
            </a:r>
          </a:p>
        </p:txBody>
      </p:sp>
      <p:pic>
        <p:nvPicPr>
          <p:cNvPr id="39942" name="Picture 6" descr="CheckBox image"/>
          <p:cNvPicPr>
            <a:picLocks noChangeAspect="1" noChangeArrowheads="1"/>
          </p:cNvPicPr>
          <p:nvPr/>
        </p:nvPicPr>
        <p:blipFill>
          <a:blip r:embed="rId4" cstate="print"/>
          <a:srcRect/>
          <a:stretch>
            <a:fillRect/>
          </a:stretch>
        </p:blipFill>
        <p:spPr bwMode="auto">
          <a:xfrm>
            <a:off x="3886200" y="1676400"/>
            <a:ext cx="1514475" cy="876300"/>
          </a:xfrm>
          <a:prstGeom prst="rect">
            <a:avLst/>
          </a:prstGeom>
          <a:noFill/>
          <a:ln w="9525">
            <a:noFill/>
            <a:miter lim="800000"/>
            <a:headEnd/>
            <a:tailEnd/>
          </a:ln>
        </p:spPr>
      </p:pic>
      <p:sp>
        <p:nvSpPr>
          <p:cNvPr id="39943" name="Rectangle 7"/>
          <p:cNvSpPr>
            <a:spLocks noChangeArrowheads="1"/>
          </p:cNvSpPr>
          <p:nvPr/>
        </p:nvSpPr>
        <p:spPr bwMode="auto">
          <a:xfrm>
            <a:off x="5562600" y="1371600"/>
            <a:ext cx="3860800" cy="1708150"/>
          </a:xfrm>
          <a:prstGeom prst="rect">
            <a:avLst/>
          </a:prstGeom>
          <a:noFill/>
          <a:ln w="9525">
            <a:noFill/>
            <a:miter lim="800000"/>
            <a:headEnd/>
            <a:tailEnd/>
          </a:ln>
        </p:spPr>
        <p:txBody>
          <a:bodyPr wrap="none" anchor="ctr">
            <a:spAutoFit/>
          </a:bodyPr>
          <a:lstStyle/>
          <a:p>
            <a:pPr algn="ctr" eaLnBrk="1" hangingPunct="1"/>
            <a:r>
              <a:rPr lang="en-US"/>
              <a:t>  </a:t>
            </a:r>
            <a:r>
              <a:rPr lang="en-US" sz="7000"/>
              <a:t> </a:t>
            </a:r>
            <a:r>
              <a:rPr lang="en-US"/>
              <a:t>                                                    </a:t>
            </a:r>
          </a:p>
          <a:p>
            <a:pPr algn="ctr"/>
            <a:br>
              <a:rPr lang="en-US"/>
            </a:br>
            <a:r>
              <a:rPr lang="en-US">
                <a:hlinkClick r:id="rId5"/>
              </a:rPr>
              <a:t>JComboBox</a:t>
            </a:r>
            <a:r>
              <a:rPr lang="en-US"/>
              <a:t> </a:t>
            </a:r>
          </a:p>
        </p:txBody>
      </p:sp>
      <p:pic>
        <p:nvPicPr>
          <p:cNvPr id="39944" name="Picture 8" descr="Combo box image"/>
          <p:cNvPicPr>
            <a:picLocks noChangeAspect="1" noChangeArrowheads="1"/>
          </p:cNvPicPr>
          <p:nvPr/>
        </p:nvPicPr>
        <p:blipFill>
          <a:blip r:embed="rId6" cstate="print"/>
          <a:srcRect/>
          <a:stretch>
            <a:fillRect/>
          </a:stretch>
        </p:blipFill>
        <p:spPr bwMode="auto">
          <a:xfrm>
            <a:off x="6400800" y="1524000"/>
            <a:ext cx="1685925" cy="1114425"/>
          </a:xfrm>
          <a:prstGeom prst="rect">
            <a:avLst/>
          </a:prstGeom>
          <a:noFill/>
          <a:ln w="9525">
            <a:noFill/>
            <a:miter lim="800000"/>
            <a:headEnd/>
            <a:tailEnd/>
          </a:ln>
        </p:spPr>
      </p:pic>
      <p:sp>
        <p:nvSpPr>
          <p:cNvPr id="39945" name="Rectangle 9"/>
          <p:cNvSpPr>
            <a:spLocks noChangeArrowheads="1"/>
          </p:cNvSpPr>
          <p:nvPr/>
        </p:nvSpPr>
        <p:spPr bwMode="auto">
          <a:xfrm>
            <a:off x="0" y="4038600"/>
            <a:ext cx="3457575" cy="1616075"/>
          </a:xfrm>
          <a:prstGeom prst="rect">
            <a:avLst/>
          </a:prstGeom>
          <a:noFill/>
          <a:ln w="9525">
            <a:noFill/>
            <a:miter lim="800000"/>
            <a:headEnd/>
            <a:tailEnd/>
          </a:ln>
        </p:spPr>
        <p:txBody>
          <a:bodyPr wrap="none" anchor="ctr">
            <a:spAutoFit/>
          </a:bodyPr>
          <a:lstStyle/>
          <a:p>
            <a:pPr algn="ctr" eaLnBrk="1" hangingPunct="1"/>
            <a:r>
              <a:rPr lang="en-US"/>
              <a:t>  </a:t>
            </a:r>
            <a:r>
              <a:rPr lang="en-US" sz="6400"/>
              <a:t> </a:t>
            </a:r>
            <a:r>
              <a:rPr lang="en-US"/>
              <a:t>                                              </a:t>
            </a:r>
          </a:p>
          <a:p>
            <a:pPr algn="ctr"/>
            <a:br>
              <a:rPr lang="en-US"/>
            </a:br>
            <a:r>
              <a:rPr lang="en-US">
                <a:hlinkClick r:id="rId7"/>
              </a:rPr>
              <a:t>JList</a:t>
            </a:r>
            <a:r>
              <a:rPr lang="en-US"/>
              <a:t> </a:t>
            </a:r>
          </a:p>
        </p:txBody>
      </p:sp>
      <p:pic>
        <p:nvPicPr>
          <p:cNvPr id="39946" name="Picture 10" descr="List image"/>
          <p:cNvPicPr>
            <a:picLocks noChangeAspect="1" noChangeArrowheads="1"/>
          </p:cNvPicPr>
          <p:nvPr/>
        </p:nvPicPr>
        <p:blipFill>
          <a:blip r:embed="rId8" cstate="print"/>
          <a:srcRect/>
          <a:stretch>
            <a:fillRect/>
          </a:stretch>
        </p:blipFill>
        <p:spPr bwMode="auto">
          <a:xfrm>
            <a:off x="914400" y="3733800"/>
            <a:ext cx="1514475" cy="1028700"/>
          </a:xfrm>
          <a:prstGeom prst="rect">
            <a:avLst/>
          </a:prstGeom>
          <a:noFill/>
          <a:ln w="9525">
            <a:noFill/>
            <a:miter lim="800000"/>
            <a:headEnd/>
            <a:tailEnd/>
          </a:ln>
        </p:spPr>
      </p:pic>
      <p:sp>
        <p:nvSpPr>
          <p:cNvPr id="39947" name="Rectangle 11"/>
          <p:cNvSpPr>
            <a:spLocks noChangeArrowheads="1"/>
          </p:cNvSpPr>
          <p:nvPr/>
        </p:nvSpPr>
        <p:spPr bwMode="auto">
          <a:xfrm>
            <a:off x="2438400" y="3352800"/>
            <a:ext cx="4900613" cy="2638425"/>
          </a:xfrm>
          <a:prstGeom prst="rect">
            <a:avLst/>
          </a:prstGeom>
          <a:noFill/>
          <a:ln w="9525">
            <a:noFill/>
            <a:miter lim="800000"/>
            <a:headEnd/>
            <a:tailEnd/>
          </a:ln>
        </p:spPr>
        <p:txBody>
          <a:bodyPr wrap="none" anchor="ctr">
            <a:spAutoFit/>
          </a:bodyPr>
          <a:lstStyle/>
          <a:p>
            <a:pPr algn="ctr" eaLnBrk="1" hangingPunct="1"/>
            <a:r>
              <a:rPr lang="en-US"/>
              <a:t>  </a:t>
            </a:r>
            <a:r>
              <a:rPr lang="en-US" sz="13100"/>
              <a:t> </a:t>
            </a:r>
            <a:r>
              <a:rPr lang="en-US"/>
              <a:t>                                                                 </a:t>
            </a:r>
          </a:p>
          <a:p>
            <a:pPr algn="ctr"/>
            <a:br>
              <a:rPr lang="en-US"/>
            </a:br>
            <a:r>
              <a:rPr lang="en-US">
                <a:hlinkClick r:id="rId9"/>
              </a:rPr>
              <a:t>JMenu</a:t>
            </a:r>
            <a:r>
              <a:rPr lang="en-US"/>
              <a:t> </a:t>
            </a:r>
          </a:p>
        </p:txBody>
      </p:sp>
      <p:pic>
        <p:nvPicPr>
          <p:cNvPr id="39948" name="Picture 12" descr="Menu image"/>
          <p:cNvPicPr>
            <a:picLocks noChangeAspect="1" noChangeArrowheads="1"/>
          </p:cNvPicPr>
          <p:nvPr/>
        </p:nvPicPr>
        <p:blipFill>
          <a:blip r:embed="rId10" cstate="print"/>
          <a:srcRect/>
          <a:stretch>
            <a:fillRect/>
          </a:stretch>
        </p:blipFill>
        <p:spPr bwMode="auto">
          <a:xfrm>
            <a:off x="3505200" y="3352800"/>
            <a:ext cx="2124075" cy="2085975"/>
          </a:xfrm>
          <a:prstGeom prst="rect">
            <a:avLst/>
          </a:prstGeom>
          <a:noFill/>
          <a:ln w="9525">
            <a:noFill/>
            <a:miter lim="800000"/>
            <a:headEnd/>
            <a:tailEnd/>
          </a:ln>
        </p:spPr>
      </p:pic>
      <p:sp>
        <p:nvSpPr>
          <p:cNvPr id="39949" name="Rectangle 13"/>
          <p:cNvSpPr>
            <a:spLocks noChangeArrowheads="1"/>
          </p:cNvSpPr>
          <p:nvPr/>
        </p:nvSpPr>
        <p:spPr bwMode="auto">
          <a:xfrm>
            <a:off x="5943600" y="3657600"/>
            <a:ext cx="2895600" cy="2012950"/>
          </a:xfrm>
          <a:prstGeom prst="rect">
            <a:avLst/>
          </a:prstGeom>
          <a:noFill/>
          <a:ln w="9525">
            <a:noFill/>
            <a:miter lim="800000"/>
            <a:headEnd/>
            <a:tailEnd/>
          </a:ln>
        </p:spPr>
        <p:txBody>
          <a:bodyPr anchor="ctr">
            <a:spAutoFit/>
          </a:bodyPr>
          <a:lstStyle/>
          <a:p>
            <a:pPr algn="ctr" eaLnBrk="1" hangingPunct="1"/>
            <a:r>
              <a:rPr lang="en-US"/>
              <a:t>  </a:t>
            </a:r>
            <a:r>
              <a:rPr lang="en-US" sz="7200"/>
              <a:t> </a:t>
            </a:r>
            <a:r>
              <a:rPr lang="en-US"/>
              <a:t>                                                              </a:t>
            </a:r>
          </a:p>
          <a:p>
            <a:pPr algn="ctr"/>
            <a:br>
              <a:rPr lang="en-US"/>
            </a:br>
            <a:r>
              <a:rPr lang="en-US">
                <a:hlinkClick r:id="rId2"/>
              </a:rPr>
              <a:t>JRadioButton</a:t>
            </a:r>
            <a:r>
              <a:rPr lang="en-US"/>
              <a:t> </a:t>
            </a:r>
          </a:p>
        </p:txBody>
      </p:sp>
      <p:pic>
        <p:nvPicPr>
          <p:cNvPr id="39950" name="Picture 14" descr="Radio Button image"/>
          <p:cNvPicPr>
            <a:picLocks noChangeAspect="1" noChangeArrowheads="1"/>
          </p:cNvPicPr>
          <p:nvPr/>
        </p:nvPicPr>
        <p:blipFill>
          <a:blip r:embed="rId11" cstate="print"/>
          <a:srcRect/>
          <a:stretch>
            <a:fillRect/>
          </a:stretch>
        </p:blipFill>
        <p:spPr bwMode="auto">
          <a:xfrm>
            <a:off x="6400800" y="3657600"/>
            <a:ext cx="2009775" cy="1152525"/>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a:t>How to use common button</a:t>
            </a:r>
          </a:p>
        </p:txBody>
      </p:sp>
      <p:pic>
        <p:nvPicPr>
          <p:cNvPr id="40963" name="Picture 5" descr="A snapshot of ButtonDemo"/>
          <p:cNvPicPr>
            <a:picLocks noChangeAspect="1" noChangeArrowheads="1"/>
          </p:cNvPicPr>
          <p:nvPr/>
        </p:nvPicPr>
        <p:blipFill>
          <a:blip r:embed="rId2" cstate="print"/>
          <a:srcRect/>
          <a:stretch>
            <a:fillRect/>
          </a:stretch>
        </p:blipFill>
        <p:spPr bwMode="auto">
          <a:xfrm>
            <a:off x="762000" y="2667000"/>
            <a:ext cx="7848600" cy="1541463"/>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ChangeArrowheads="1"/>
          </p:cNvSpPr>
          <p:nvPr/>
        </p:nvSpPr>
        <p:spPr bwMode="auto">
          <a:xfrm>
            <a:off x="533400" y="914400"/>
            <a:ext cx="8305800" cy="4211638"/>
          </a:xfrm>
          <a:prstGeom prst="rect">
            <a:avLst/>
          </a:prstGeom>
          <a:noFill/>
          <a:ln w="9525">
            <a:noFill/>
            <a:miter lim="800000"/>
            <a:headEnd/>
            <a:tailEnd/>
          </a:ln>
        </p:spPr>
        <p:txBody>
          <a:bodyPr>
            <a:spAutoFit/>
          </a:bodyPr>
          <a:lstStyle/>
          <a:p>
            <a:r>
              <a:rPr lang="en-US"/>
              <a:t>import javax.swing.AbstractButton;</a:t>
            </a:r>
          </a:p>
          <a:p>
            <a:r>
              <a:rPr lang="en-US"/>
              <a:t>import javax.swing.JButton;</a:t>
            </a:r>
          </a:p>
          <a:p>
            <a:r>
              <a:rPr lang="en-US"/>
              <a:t>import javax.swing.JPanel;</a:t>
            </a:r>
          </a:p>
          <a:p>
            <a:r>
              <a:rPr lang="en-US"/>
              <a:t>import javax.swing.ImageIcon;</a:t>
            </a:r>
          </a:p>
          <a:p>
            <a:endParaRPr lang="en-US"/>
          </a:p>
          <a:p>
            <a:r>
              <a:rPr lang="en-US"/>
              <a:t>/* </a:t>
            </a:r>
          </a:p>
          <a:p>
            <a:r>
              <a:rPr lang="en-US"/>
              <a:t> * ButtonDemo.java requires the following files:</a:t>
            </a:r>
          </a:p>
          <a:p>
            <a:r>
              <a:rPr lang="en-US"/>
              <a:t> *   images/right.gif</a:t>
            </a:r>
          </a:p>
          <a:p>
            <a:r>
              <a:rPr lang="en-US"/>
              <a:t> *   images/middle.gif</a:t>
            </a:r>
          </a:p>
          <a:p>
            <a:r>
              <a:rPr lang="en-US"/>
              <a:t> *   images/left.gif</a:t>
            </a:r>
          </a:p>
          <a:p>
            <a:r>
              <a:rPr lang="en-US"/>
              <a:t> */</a:t>
            </a:r>
          </a:p>
          <a:p>
            <a:r>
              <a:rPr lang="en-US"/>
              <a:t>public class ButtonDemo extends JPanel {</a:t>
            </a:r>
          </a:p>
          <a:p>
            <a:r>
              <a:rPr lang="en-US"/>
              <a:t>    protected JButton b1, b2, b3;</a:t>
            </a:r>
          </a:p>
          <a:p>
            <a:endParaRPr lang="en-US"/>
          </a:p>
          <a:p>
            <a:r>
              <a:rPr lang="en-US"/>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0"/>
            <a:ext cx="9144000" cy="7232650"/>
          </a:xfrm>
          <a:prstGeom prst="rect">
            <a:avLst/>
          </a:prstGeom>
          <a:noFill/>
          <a:ln w="9525">
            <a:noFill/>
            <a:miter lim="800000"/>
            <a:headEnd/>
            <a:tailEnd/>
          </a:ln>
        </p:spPr>
        <p:txBody>
          <a:bodyPr>
            <a:spAutoFit/>
          </a:bodyPr>
          <a:lstStyle/>
          <a:p>
            <a:endParaRPr lang="en-US" sz="1600"/>
          </a:p>
          <a:p>
            <a:r>
              <a:rPr lang="en-US" sz="1600"/>
              <a:t>    public ButtonDemo() {</a:t>
            </a:r>
          </a:p>
          <a:p>
            <a:r>
              <a:rPr lang="en-US" sz="1600"/>
              <a:t>        ImageIcon leftButtonIcon = createImageIcon("images/right.gif");</a:t>
            </a:r>
          </a:p>
          <a:p>
            <a:r>
              <a:rPr lang="en-US" sz="1600"/>
              <a:t>        ImageIcon middleButtonIcon = createImageIcon("images/middle.gif");</a:t>
            </a:r>
          </a:p>
          <a:p>
            <a:r>
              <a:rPr lang="en-US" sz="1600"/>
              <a:t>        ImageIcon rightButtonIcon = createImageIcon("images/left.gif");</a:t>
            </a:r>
          </a:p>
          <a:p>
            <a:endParaRPr lang="en-US" sz="1600"/>
          </a:p>
          <a:p>
            <a:r>
              <a:rPr lang="en-US" sz="1600"/>
              <a:t>        b1 = new JButton("Disable middle button", leftButtonIcon);</a:t>
            </a:r>
          </a:p>
          <a:p>
            <a:r>
              <a:rPr lang="en-US" sz="1600"/>
              <a:t>        b1.setVerticalTextPosition(AbstractButton.CENTER);</a:t>
            </a:r>
          </a:p>
          <a:p>
            <a:r>
              <a:rPr lang="en-US" sz="1600"/>
              <a:t>        b1.setHorizontalTextPosition(AbstractButton.LEADING); //aka LEFT, for left-to-right locales</a:t>
            </a:r>
          </a:p>
          <a:p>
            <a:endParaRPr lang="en-US" sz="1600"/>
          </a:p>
          <a:p>
            <a:r>
              <a:rPr lang="en-US" sz="1600"/>
              <a:t>        b2 = new JButton("Middle button", middleButtonIcon);</a:t>
            </a:r>
          </a:p>
          <a:p>
            <a:r>
              <a:rPr lang="en-US" sz="1600"/>
              <a:t>        b2.setVerticalTextPosition(AbstractButton.BOTTOM);</a:t>
            </a:r>
          </a:p>
          <a:p>
            <a:r>
              <a:rPr lang="en-US" sz="1600"/>
              <a:t>        b2.setHorizontalTextPosition(AbstractButton.CENTER);</a:t>
            </a:r>
          </a:p>
          <a:p>
            <a:r>
              <a:rPr lang="en-US" sz="1600"/>
              <a:t>        </a:t>
            </a:r>
          </a:p>
          <a:p>
            <a:r>
              <a:rPr lang="en-US" sz="1600"/>
              <a:t>        b3 = new JButton("Enable middle button", rightButtonIcon);</a:t>
            </a:r>
          </a:p>
          <a:p>
            <a:r>
              <a:rPr lang="en-US" sz="1600"/>
              <a:t>        b3.setVerticalTextPosition(AbstractButton.CENTER);</a:t>
            </a:r>
          </a:p>
          <a:p>
            <a:r>
              <a:rPr lang="en-US" sz="1600"/>
              <a:t>        b3.setHorizontalTextPosition(AbstractButton.TRAILING);</a:t>
            </a:r>
          </a:p>
          <a:p>
            <a:r>
              <a:rPr lang="en-US" sz="1600"/>
              <a:t>        b3.setEnabled(false); // disable button</a:t>
            </a:r>
          </a:p>
          <a:p>
            <a:endParaRPr lang="en-US" sz="1600"/>
          </a:p>
          <a:p>
            <a:r>
              <a:rPr lang="en-US" sz="1600"/>
              <a:t>        b1.setToolTipText("Click this button to disable the middle button.");</a:t>
            </a:r>
          </a:p>
          <a:p>
            <a:r>
              <a:rPr lang="en-US" sz="1600"/>
              <a:t>        b2.setToolTipText("This middle button does nothing when you click it.");</a:t>
            </a:r>
          </a:p>
          <a:p>
            <a:r>
              <a:rPr lang="en-US" sz="1600"/>
              <a:t>        b3.setToolTipText("Click this button to enable the middle button.");</a:t>
            </a:r>
          </a:p>
          <a:p>
            <a:endParaRPr lang="en-US" sz="1600"/>
          </a:p>
          <a:p>
            <a:r>
              <a:rPr lang="en-US" sz="1600"/>
              <a:t>        //Add Components to this container, using the default FlowLayout.</a:t>
            </a:r>
          </a:p>
          <a:p>
            <a:r>
              <a:rPr lang="en-US" sz="1600"/>
              <a:t>        add(b1);</a:t>
            </a:r>
          </a:p>
          <a:p>
            <a:r>
              <a:rPr lang="en-US" sz="1600"/>
              <a:t>        add(b2);</a:t>
            </a:r>
          </a:p>
          <a:p>
            <a:r>
              <a:rPr lang="en-US" sz="1600"/>
              <a:t>        add(b3);</a:t>
            </a:r>
          </a:p>
          <a:p>
            <a:r>
              <a:rPr lang="en-US" sz="160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defRPr/>
            </a:pPr>
            <a:endParaRPr lang="en-US"/>
          </a:p>
        </p:txBody>
      </p:sp>
      <p:sp>
        <p:nvSpPr>
          <p:cNvPr id="6147" name="Rectangle 3"/>
          <p:cNvSpPr>
            <a:spLocks noGrp="1" noChangeArrowheads="1"/>
          </p:cNvSpPr>
          <p:nvPr>
            <p:ph type="body" idx="1"/>
          </p:nvPr>
        </p:nvSpPr>
        <p:spPr/>
        <p:txBody>
          <a:bodyPr/>
          <a:lstStyle/>
          <a:p>
            <a:pPr eaLnBrk="1" hangingPunct="1">
              <a:lnSpc>
                <a:spcPct val="80000"/>
              </a:lnSpc>
            </a:pPr>
            <a:r>
              <a:rPr lang="en-US" sz="2400" dirty="0"/>
              <a:t>To appear on screen, every GUI component must be part of a </a:t>
            </a:r>
            <a:r>
              <a:rPr lang="en-US" sz="2400" i="1" dirty="0"/>
              <a:t>containment hierarchy</a:t>
            </a:r>
            <a:r>
              <a:rPr lang="en-US" sz="2400" dirty="0"/>
              <a:t>. </a:t>
            </a:r>
          </a:p>
          <a:p>
            <a:pPr eaLnBrk="1" hangingPunct="1">
              <a:lnSpc>
                <a:spcPct val="80000"/>
              </a:lnSpc>
            </a:pPr>
            <a:endParaRPr lang="en-US" sz="2400" dirty="0"/>
          </a:p>
          <a:p>
            <a:pPr eaLnBrk="1" hangingPunct="1">
              <a:lnSpc>
                <a:spcPct val="80000"/>
              </a:lnSpc>
            </a:pPr>
            <a:r>
              <a:rPr lang="en-US" sz="2400" dirty="0"/>
              <a:t>Each GUI component can be contained only once. </a:t>
            </a:r>
          </a:p>
          <a:p>
            <a:pPr eaLnBrk="1" hangingPunct="1">
              <a:lnSpc>
                <a:spcPct val="80000"/>
              </a:lnSpc>
            </a:pPr>
            <a:endParaRPr lang="en-US" sz="2400" dirty="0"/>
          </a:p>
          <a:p>
            <a:pPr eaLnBrk="1" hangingPunct="1">
              <a:lnSpc>
                <a:spcPct val="80000"/>
              </a:lnSpc>
            </a:pPr>
            <a:r>
              <a:rPr lang="en-US" sz="2400" dirty="0"/>
              <a:t>Each top-level container has a content pane that contains (directly or indirectly) the visible components in that top-level container's GUI. </a:t>
            </a:r>
          </a:p>
          <a:p>
            <a:pPr eaLnBrk="1" hangingPunct="1">
              <a:lnSpc>
                <a:spcPct val="80000"/>
              </a:lnSpc>
            </a:pPr>
            <a:endParaRPr lang="en-US" sz="2400" dirty="0"/>
          </a:p>
          <a:p>
            <a:pPr eaLnBrk="1" hangingPunct="1">
              <a:lnSpc>
                <a:spcPct val="80000"/>
              </a:lnSpc>
            </a:pPr>
            <a:r>
              <a:rPr lang="en-US" sz="2400" dirty="0"/>
              <a:t>You can optionally add a menu bar to a top-level container. The menu bar is by convention positioned within the top-level container, but outside the content pane.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09600" y="1676400"/>
            <a:ext cx="8305800" cy="3113088"/>
          </a:xfrm>
          <a:prstGeom prst="rect">
            <a:avLst/>
          </a:prstGeom>
          <a:noFill/>
          <a:ln w="9525">
            <a:noFill/>
            <a:miter lim="800000"/>
            <a:headEnd/>
            <a:tailEnd/>
          </a:ln>
        </p:spPr>
        <p:txBody>
          <a:bodyPr>
            <a:spAutoFit/>
          </a:bodyPr>
          <a:lstStyle/>
          <a:p>
            <a:r>
              <a:rPr lang="en-US"/>
              <a:t>/** Returns an ImageIcon, or null if the path was invalid. */</a:t>
            </a:r>
          </a:p>
          <a:p>
            <a:r>
              <a:rPr lang="en-US"/>
              <a:t>    protected static ImageIcon createImageIcon(String path) {</a:t>
            </a:r>
          </a:p>
          <a:p>
            <a:r>
              <a:rPr lang="en-US"/>
              <a:t>        java.net.URL imgURL = ButtonDemo.class.getResource(path);</a:t>
            </a:r>
          </a:p>
          <a:p>
            <a:r>
              <a:rPr lang="en-US"/>
              <a:t>        if (imgURL != null) {</a:t>
            </a:r>
          </a:p>
          <a:p>
            <a:r>
              <a:rPr lang="en-US"/>
              <a:t>            return new ImageIcon(imgURL);</a:t>
            </a:r>
          </a:p>
          <a:p>
            <a:r>
              <a:rPr lang="en-US"/>
              <a:t>        } else {</a:t>
            </a:r>
          </a:p>
          <a:p>
            <a:r>
              <a:rPr lang="en-US"/>
              <a:t>            System.err.println("Couldn't find file: " + path);</a:t>
            </a:r>
          </a:p>
          <a:p>
            <a:r>
              <a:rPr lang="en-US"/>
              <a:t>            return null;</a:t>
            </a:r>
          </a:p>
          <a:p>
            <a:r>
              <a:rPr lang="en-US"/>
              <a:t>        }</a:t>
            </a:r>
          </a:p>
          <a:p>
            <a:r>
              <a:rPr lang="en-US"/>
              <a:t>    }</a:t>
            </a:r>
          </a:p>
          <a:p>
            <a:r>
              <a:rPr lang="en-US"/>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ChangeArrowheads="1"/>
          </p:cNvSpPr>
          <p:nvPr/>
        </p:nvSpPr>
        <p:spPr bwMode="auto">
          <a:xfrm>
            <a:off x="304800" y="449263"/>
            <a:ext cx="8534400" cy="5908675"/>
          </a:xfrm>
          <a:prstGeom prst="rect">
            <a:avLst/>
          </a:prstGeom>
          <a:noFill/>
          <a:ln w="9525">
            <a:noFill/>
            <a:miter lim="800000"/>
            <a:headEnd/>
            <a:tailEnd/>
          </a:ln>
        </p:spPr>
        <p:txBody>
          <a:bodyPr>
            <a:spAutoFit/>
          </a:bodyPr>
          <a:lstStyle/>
          <a:p>
            <a:r>
              <a:rPr lang="en-US"/>
              <a:t>import javax.swing.JFrame;</a:t>
            </a:r>
          </a:p>
          <a:p>
            <a:endParaRPr lang="en-US"/>
          </a:p>
          <a:p>
            <a:r>
              <a:rPr lang="en-US"/>
              <a:t>public class ButtonDemoTest{</a:t>
            </a:r>
          </a:p>
          <a:p>
            <a:r>
              <a:rPr lang="en-US"/>
              <a:t>         public static void main(String args[]){</a:t>
            </a:r>
          </a:p>
          <a:p>
            <a:r>
              <a:rPr lang="en-US"/>
              <a:t>		</a:t>
            </a:r>
          </a:p>
          <a:p>
            <a:r>
              <a:rPr lang="en-US"/>
              <a:t>         //Create and set up the window.</a:t>
            </a:r>
          </a:p>
          <a:p>
            <a:r>
              <a:rPr lang="en-US"/>
              <a:t>        JFrame frame = new JFrame("TopLevelDemo");</a:t>
            </a:r>
          </a:p>
          <a:p>
            <a:r>
              <a:rPr lang="en-US"/>
              <a:t>        frame.setDefaultCloseOperation(JFrame.EXIT_ON_CLOSE);</a:t>
            </a:r>
          </a:p>
          <a:p>
            <a:endParaRPr lang="en-US"/>
          </a:p>
          <a:p>
            <a:r>
              <a:rPr lang="en-US"/>
              <a:t>        //Create and set up the content pane.</a:t>
            </a:r>
          </a:p>
          <a:p>
            <a:r>
              <a:rPr lang="en-US"/>
              <a:t>        ButtonDemo newContentPane = new ButtonDemo();</a:t>
            </a:r>
          </a:p>
          <a:p>
            <a:r>
              <a:rPr lang="en-US"/>
              <a:t>        newContentPane.setOpaque(true); //content panes must be opaque</a:t>
            </a:r>
          </a:p>
          <a:p>
            <a:r>
              <a:rPr lang="en-US"/>
              <a:t>        frame.setContentPane(newContentPane);</a:t>
            </a:r>
          </a:p>
          <a:p>
            <a:endParaRPr lang="en-US"/>
          </a:p>
          <a:p>
            <a:r>
              <a:rPr lang="en-US"/>
              <a:t>        //Display the window.</a:t>
            </a:r>
          </a:p>
          <a:p>
            <a:r>
              <a:rPr lang="en-US"/>
              <a:t>        frame.pack();</a:t>
            </a:r>
          </a:p>
          <a:p>
            <a:r>
              <a:rPr lang="en-US"/>
              <a:t>        frame.setVisible(true);</a:t>
            </a:r>
          </a:p>
          <a:p>
            <a:endParaRPr lang="en-US"/>
          </a:p>
          <a:p>
            <a:endParaRPr lang="en-US"/>
          </a:p>
          <a:p>
            <a:r>
              <a:rPr lang="en-US"/>
              <a:t>      }</a:t>
            </a:r>
          </a:p>
          <a:p>
            <a:r>
              <a:rPr lang="en-US"/>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r>
              <a:rPr lang="en-US" dirty="0"/>
              <a:t>Introduction to </a:t>
            </a:r>
            <a:br>
              <a:rPr lang="en-US" dirty="0"/>
            </a:br>
            <a:r>
              <a:rPr lang="en-US" dirty="0"/>
              <a:t>Event Handling</a:t>
            </a:r>
          </a:p>
        </p:txBody>
      </p:sp>
      <p:sp>
        <p:nvSpPr>
          <p:cNvPr id="2051" name="Rectangle 3"/>
          <p:cNvSpPr>
            <a:spLocks noGrp="1" noChangeArrowheads="1"/>
          </p:cNvSpPr>
          <p:nvPr>
            <p:ph type="subTitle" idx="1"/>
          </p:nvPr>
        </p:nvSpPr>
        <p:spPr/>
        <p:txBody>
          <a:bodyPr/>
          <a:lstStyle/>
          <a:p>
            <a:pPr eaLnBrk="1" hangingPunct="1">
              <a:defRPr/>
            </a:pP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685800"/>
            <a:ext cx="2438400" cy="190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altLang="zh-CN" dirty="0"/>
              <a:t>《interface》</a:t>
            </a:r>
          </a:p>
          <a:p>
            <a:pPr algn="ctr"/>
            <a:r>
              <a:rPr lang="en-US" dirty="0"/>
              <a:t>Subject</a:t>
            </a:r>
          </a:p>
          <a:p>
            <a:pPr algn="ctr"/>
            <a:endParaRPr lang="en-US" dirty="0"/>
          </a:p>
          <a:p>
            <a:pPr algn="ctr"/>
            <a:r>
              <a:rPr lang="en-US" dirty="0" err="1">
                <a:solidFill>
                  <a:schemeClr val="bg1"/>
                </a:solidFill>
              </a:rPr>
              <a:t>registerObserver</a:t>
            </a:r>
            <a:r>
              <a:rPr lang="en-US" dirty="0">
                <a:solidFill>
                  <a:schemeClr val="bg1"/>
                </a:solidFill>
              </a:rPr>
              <a:t>()</a:t>
            </a:r>
          </a:p>
          <a:p>
            <a:pPr algn="ctr"/>
            <a:r>
              <a:rPr lang="en-US" dirty="0" err="1">
                <a:solidFill>
                  <a:schemeClr val="bg1"/>
                </a:solidFill>
              </a:rPr>
              <a:t>removeObserver</a:t>
            </a:r>
            <a:r>
              <a:rPr lang="en-US" dirty="0">
                <a:solidFill>
                  <a:schemeClr val="bg1"/>
                </a:solidFill>
              </a:rPr>
              <a:t>()</a:t>
            </a:r>
          </a:p>
          <a:p>
            <a:pPr algn="ctr"/>
            <a:r>
              <a:rPr lang="en-US" dirty="0" err="1">
                <a:solidFill>
                  <a:schemeClr val="bg1"/>
                </a:solidFill>
              </a:rPr>
              <a:t>notifyObserver</a:t>
            </a:r>
            <a:r>
              <a:rPr lang="en-US" dirty="0">
                <a:solidFill>
                  <a:schemeClr val="bg1"/>
                </a:solidFill>
              </a:rPr>
              <a:t>()</a:t>
            </a:r>
          </a:p>
          <a:p>
            <a:pPr algn="ctr"/>
            <a:endParaRPr lang="en-US" dirty="0"/>
          </a:p>
        </p:txBody>
      </p:sp>
      <p:cxnSp>
        <p:nvCxnSpPr>
          <p:cNvPr id="5" name="Straight Connector 4"/>
          <p:cNvCxnSpPr/>
          <p:nvPr/>
        </p:nvCxnSpPr>
        <p:spPr>
          <a:xfrm>
            <a:off x="1447800" y="1447800"/>
            <a:ext cx="2438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410200" y="762000"/>
            <a:ext cx="16764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altLang="zh-CN" dirty="0"/>
              <a:t>《interface》</a:t>
            </a:r>
          </a:p>
          <a:p>
            <a:pPr algn="ctr"/>
            <a:r>
              <a:rPr lang="en-US" dirty="0"/>
              <a:t>Observer</a:t>
            </a:r>
          </a:p>
          <a:p>
            <a:pPr algn="ctr"/>
            <a:endParaRPr lang="en-US" dirty="0"/>
          </a:p>
          <a:p>
            <a:pPr algn="ctr"/>
            <a:r>
              <a:rPr lang="en-US" dirty="0">
                <a:solidFill>
                  <a:schemeClr val="bg1"/>
                </a:solidFill>
              </a:rPr>
              <a:t>update()</a:t>
            </a:r>
          </a:p>
          <a:p>
            <a:pPr algn="ctr"/>
            <a:endParaRPr lang="en-US" dirty="0"/>
          </a:p>
        </p:txBody>
      </p:sp>
      <p:cxnSp>
        <p:nvCxnSpPr>
          <p:cNvPr id="7" name="Straight Connector 6"/>
          <p:cNvCxnSpPr/>
          <p:nvPr/>
        </p:nvCxnSpPr>
        <p:spPr>
          <a:xfrm>
            <a:off x="5410200" y="1524000"/>
            <a:ext cx="1676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524000" y="3657600"/>
            <a:ext cx="24384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err="1"/>
              <a:t>ConcreteSubject</a:t>
            </a:r>
            <a:endParaRPr lang="en-US" dirty="0"/>
          </a:p>
          <a:p>
            <a:pPr algn="ctr"/>
            <a:endParaRPr lang="en-US" dirty="0"/>
          </a:p>
          <a:p>
            <a:pPr algn="ctr"/>
            <a:r>
              <a:rPr lang="en-US" dirty="0" err="1">
                <a:solidFill>
                  <a:schemeClr val="bg1"/>
                </a:solidFill>
              </a:rPr>
              <a:t>registerObserver</a:t>
            </a:r>
            <a:r>
              <a:rPr lang="en-US" dirty="0">
                <a:solidFill>
                  <a:schemeClr val="bg1"/>
                </a:solidFill>
              </a:rPr>
              <a:t>(){…}</a:t>
            </a:r>
          </a:p>
          <a:p>
            <a:pPr algn="ctr"/>
            <a:r>
              <a:rPr lang="en-US" dirty="0" err="1">
                <a:solidFill>
                  <a:schemeClr val="bg1"/>
                </a:solidFill>
              </a:rPr>
              <a:t>removeObserver</a:t>
            </a:r>
            <a:r>
              <a:rPr lang="en-US" dirty="0">
                <a:solidFill>
                  <a:schemeClr val="bg1"/>
                </a:solidFill>
              </a:rPr>
              <a:t>(){…}</a:t>
            </a:r>
          </a:p>
          <a:p>
            <a:pPr algn="ctr"/>
            <a:r>
              <a:rPr lang="en-US" dirty="0" err="1">
                <a:solidFill>
                  <a:schemeClr val="bg1"/>
                </a:solidFill>
              </a:rPr>
              <a:t>notifyObserver</a:t>
            </a:r>
            <a:r>
              <a:rPr lang="en-US" dirty="0">
                <a:solidFill>
                  <a:schemeClr val="bg1"/>
                </a:solidFill>
              </a:rPr>
              <a:t>(){…}</a:t>
            </a:r>
          </a:p>
          <a:p>
            <a:pPr algn="ctr"/>
            <a:endParaRPr lang="en-US" dirty="0">
              <a:solidFill>
                <a:schemeClr val="bg1"/>
              </a:solidFill>
            </a:endParaRPr>
          </a:p>
          <a:p>
            <a:pPr algn="ctr"/>
            <a:r>
              <a:rPr lang="en-US" dirty="0" err="1">
                <a:solidFill>
                  <a:schemeClr val="bg1"/>
                </a:solidFill>
              </a:rPr>
              <a:t>getState</a:t>
            </a:r>
            <a:r>
              <a:rPr lang="en-US" dirty="0">
                <a:solidFill>
                  <a:schemeClr val="bg1"/>
                </a:solidFill>
              </a:rPr>
              <a:t>()</a:t>
            </a:r>
          </a:p>
          <a:p>
            <a:pPr algn="ctr"/>
            <a:r>
              <a:rPr lang="en-US" dirty="0" err="1">
                <a:solidFill>
                  <a:schemeClr val="bg1"/>
                </a:solidFill>
              </a:rPr>
              <a:t>setState</a:t>
            </a:r>
            <a:r>
              <a:rPr lang="en-US" dirty="0">
                <a:solidFill>
                  <a:schemeClr val="bg1"/>
                </a:solidFill>
              </a:rPr>
              <a:t>()</a:t>
            </a:r>
          </a:p>
          <a:p>
            <a:pPr algn="ctr"/>
            <a:endParaRPr lang="en-US" dirty="0"/>
          </a:p>
        </p:txBody>
      </p:sp>
      <p:cxnSp>
        <p:nvCxnSpPr>
          <p:cNvPr id="11" name="Straight Connector 10"/>
          <p:cNvCxnSpPr/>
          <p:nvPr/>
        </p:nvCxnSpPr>
        <p:spPr>
          <a:xfrm>
            <a:off x="1524000" y="4267200"/>
            <a:ext cx="2438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410200" y="3657600"/>
            <a:ext cx="20574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err="1"/>
              <a:t>ConcreteObserver</a:t>
            </a:r>
            <a:endParaRPr lang="en-US" dirty="0"/>
          </a:p>
          <a:p>
            <a:pPr algn="ctr"/>
            <a:endParaRPr lang="en-US" dirty="0"/>
          </a:p>
          <a:p>
            <a:pPr algn="ctr"/>
            <a:r>
              <a:rPr lang="en-US" dirty="0">
                <a:solidFill>
                  <a:schemeClr val="bg1"/>
                </a:solidFill>
              </a:rPr>
              <a:t>update(){…}</a:t>
            </a:r>
          </a:p>
          <a:p>
            <a:pPr algn="ctr"/>
            <a:r>
              <a:rPr lang="en-US" dirty="0">
                <a:solidFill>
                  <a:schemeClr val="bg1"/>
                </a:solidFill>
              </a:rPr>
              <a:t>// other methods</a:t>
            </a:r>
          </a:p>
          <a:p>
            <a:pPr algn="ctr"/>
            <a:endParaRPr lang="en-US" dirty="0"/>
          </a:p>
        </p:txBody>
      </p:sp>
      <p:cxnSp>
        <p:nvCxnSpPr>
          <p:cNvPr id="13" name="Straight Connector 12"/>
          <p:cNvCxnSpPr/>
          <p:nvPr/>
        </p:nvCxnSpPr>
        <p:spPr>
          <a:xfrm>
            <a:off x="5410200" y="4191000"/>
            <a:ext cx="22098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Isosceles Triangle 15"/>
          <p:cNvSpPr/>
          <p:nvPr/>
        </p:nvSpPr>
        <p:spPr>
          <a:xfrm>
            <a:off x="2590800" y="2590800"/>
            <a:ext cx="228600" cy="152400"/>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p:nvSpPr>
        <p:spPr>
          <a:xfrm>
            <a:off x="6172200" y="2133600"/>
            <a:ext cx="228600" cy="152400"/>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a:stCxn id="10" idx="0"/>
            <a:endCxn id="16" idx="3"/>
          </p:cNvCxnSpPr>
          <p:nvPr/>
        </p:nvCxnSpPr>
        <p:spPr>
          <a:xfrm rot="16200000" flipV="1">
            <a:off x="2266950" y="3181350"/>
            <a:ext cx="914400" cy="381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2" idx="0"/>
          </p:cNvCxnSpPr>
          <p:nvPr/>
        </p:nvCxnSpPr>
        <p:spPr>
          <a:xfrm rot="16200000" flipV="1">
            <a:off x="5695950" y="2914650"/>
            <a:ext cx="1371600" cy="1143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24" name="Isosceles Triangle 23"/>
          <p:cNvSpPr/>
          <p:nvPr/>
        </p:nvSpPr>
        <p:spPr>
          <a:xfrm rot="16200000" flipH="1" flipV="1">
            <a:off x="5181600" y="990600"/>
            <a:ext cx="304800" cy="152400"/>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3886200" y="1066800"/>
            <a:ext cx="1371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038600" y="3962400"/>
            <a:ext cx="1371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8" name="Isosceles Triangle 27"/>
          <p:cNvSpPr/>
          <p:nvPr/>
        </p:nvSpPr>
        <p:spPr>
          <a:xfrm rot="16200000" flipH="1">
            <a:off x="3939542" y="3863340"/>
            <a:ext cx="304800" cy="198120"/>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en-US" dirty="0"/>
              <a:t>Java Event Handling Example</a:t>
            </a:r>
          </a:p>
        </p:txBody>
      </p:sp>
      <p:graphicFrame>
        <p:nvGraphicFramePr>
          <p:cNvPr id="158758" name="Group 38"/>
          <p:cNvGraphicFramePr>
            <a:graphicFrameLocks noGrp="1"/>
          </p:cNvGraphicFramePr>
          <p:nvPr>
            <p:ph idx="1"/>
          </p:nvPr>
        </p:nvGraphicFramePr>
        <p:xfrm>
          <a:off x="457200" y="1600200"/>
          <a:ext cx="8229600" cy="3972878"/>
        </p:xfrm>
        <a:graphic>
          <a:graphicData uri="http://schemas.openxmlformats.org/drawingml/2006/table">
            <a:tbl>
              <a:tblPr/>
              <a:tblGrid>
                <a:gridCol w="3467100">
                  <a:extLst>
                    <a:ext uri="{9D8B030D-6E8A-4147-A177-3AD203B41FA5}">
                      <a16:colId xmlns:a16="http://schemas.microsoft.com/office/drawing/2014/main" val="20000"/>
                    </a:ext>
                  </a:extLst>
                </a:gridCol>
                <a:gridCol w="4762500">
                  <a:extLst>
                    <a:ext uri="{9D8B030D-6E8A-4147-A177-3AD203B41FA5}">
                      <a16:colId xmlns:a16="http://schemas.microsoft.com/office/drawing/2014/main" val="20001"/>
                    </a:ext>
                  </a:extLst>
                </a:gridCol>
              </a:tblGrid>
              <a:tr h="7493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1" i="0" u="none" strike="noStrike" cap="none" normalizeH="0" baseline="0">
                          <a:ln>
                            <a:noFill/>
                          </a:ln>
                          <a:solidFill>
                            <a:schemeClr val="tx1"/>
                          </a:solidFill>
                          <a:effectLst/>
                          <a:latin typeface="Arial" charset="0"/>
                          <a:ea typeface="宋体" pitchFamily="2" charset="-122"/>
                        </a:rPr>
                        <a:t>Name in Design Pattern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1" i="0" u="none" strike="noStrike" cap="none" normalizeH="0" baseline="0">
                          <a:ln>
                            <a:noFill/>
                          </a:ln>
                          <a:solidFill>
                            <a:schemeClr val="tx1"/>
                          </a:solidFill>
                          <a:effectLst/>
                          <a:latin typeface="Arial" charset="0"/>
                          <a:ea typeface="宋体" pitchFamily="2" charset="-122"/>
                        </a:rPr>
                        <a:t>Actual Name in JButton Event Handling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5243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ea typeface="宋体" pitchFamily="2" charset="-122"/>
                        </a:rPr>
                        <a:t>Subject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ea typeface="宋体" pitchFamily="2" charset="-122"/>
                        </a:rPr>
                        <a:t>JButton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227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ea typeface="宋体" pitchFamily="2" charset="-122"/>
                        </a:rPr>
                        <a:t>Observer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ea typeface="宋体" pitchFamily="2" charset="-122"/>
                        </a:rPr>
                        <a:t>ActionListener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493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ea typeface="宋体" pitchFamily="2" charset="-122"/>
                        </a:rPr>
                        <a:t>ConcreteObserver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ea typeface="宋体" pitchFamily="2" charset="-122"/>
                        </a:rPr>
                        <a:t>The class that implements ActionListener interface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863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ea typeface="宋体" pitchFamily="2" charset="-122"/>
                        </a:rPr>
                        <a:t>Attach()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ea typeface="宋体" pitchFamily="2" charset="-122"/>
                        </a:rPr>
                        <a:t>addActionListener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862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ea typeface="宋体" pitchFamily="2" charset="-122"/>
                        </a:rPr>
                        <a:t>Notify()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0" i="0" u="none" strike="noStrike" cap="none" normalizeH="0" baseline="0">
                          <a:ln>
                            <a:noFill/>
                          </a:ln>
                          <a:solidFill>
                            <a:schemeClr val="tx1"/>
                          </a:solidFill>
                          <a:effectLst/>
                          <a:latin typeface="Arial" charset="0"/>
                          <a:ea typeface="宋体" pitchFamily="2" charset="-122"/>
                        </a:rPr>
                        <a:t>actionPerformed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28600"/>
            <a:ext cx="8229600" cy="609600"/>
          </a:xfrm>
        </p:spPr>
        <p:txBody>
          <a:bodyPr/>
          <a:lstStyle/>
          <a:p>
            <a:pPr eaLnBrk="1" hangingPunct="1">
              <a:defRPr/>
            </a:pPr>
            <a:r>
              <a:rPr lang="en-US" sz="4000"/>
              <a:t>Basic concepts</a:t>
            </a:r>
          </a:p>
        </p:txBody>
      </p:sp>
      <p:sp>
        <p:nvSpPr>
          <p:cNvPr id="5123" name="Rectangle 3"/>
          <p:cNvSpPr>
            <a:spLocks noGrp="1" noChangeArrowheads="1"/>
          </p:cNvSpPr>
          <p:nvPr>
            <p:ph type="body" idx="1"/>
          </p:nvPr>
        </p:nvSpPr>
        <p:spPr>
          <a:xfrm>
            <a:off x="228600" y="1066800"/>
            <a:ext cx="8686800" cy="5257800"/>
          </a:xfrm>
        </p:spPr>
        <p:txBody>
          <a:bodyPr/>
          <a:lstStyle/>
          <a:p>
            <a:pPr eaLnBrk="1" hangingPunct="1">
              <a:lnSpc>
                <a:spcPct val="80000"/>
              </a:lnSpc>
            </a:pPr>
            <a:r>
              <a:rPr lang="en-US" sz="2800"/>
              <a:t>Event</a:t>
            </a:r>
          </a:p>
          <a:p>
            <a:pPr lvl="1" eaLnBrk="1" hangingPunct="1">
              <a:lnSpc>
                <a:spcPct val="80000"/>
              </a:lnSpc>
            </a:pPr>
            <a:r>
              <a:rPr lang="en-US" sz="2400"/>
              <a:t>When users interact with a GUI component, the interaction is called event</a:t>
            </a:r>
          </a:p>
          <a:p>
            <a:pPr lvl="1" eaLnBrk="1" hangingPunct="1">
              <a:lnSpc>
                <a:spcPct val="80000"/>
              </a:lnSpc>
            </a:pPr>
            <a:r>
              <a:rPr lang="en-US" sz="2400"/>
              <a:t>Events drive the program to perform a task</a:t>
            </a:r>
          </a:p>
          <a:p>
            <a:pPr eaLnBrk="1" hangingPunct="1">
              <a:lnSpc>
                <a:spcPct val="80000"/>
              </a:lnSpc>
            </a:pPr>
            <a:r>
              <a:rPr lang="en-US" sz="2800"/>
              <a:t>Event source</a:t>
            </a:r>
          </a:p>
          <a:p>
            <a:pPr lvl="1" eaLnBrk="1" hangingPunct="1">
              <a:lnSpc>
                <a:spcPct val="80000"/>
              </a:lnSpc>
            </a:pPr>
            <a:r>
              <a:rPr lang="en-US" sz="2400"/>
              <a:t>the GUI component on which the event occurs</a:t>
            </a:r>
          </a:p>
          <a:p>
            <a:pPr eaLnBrk="1" hangingPunct="1">
              <a:lnSpc>
                <a:spcPct val="80000"/>
              </a:lnSpc>
            </a:pPr>
            <a:r>
              <a:rPr lang="en-US" sz="2800"/>
              <a:t>Event handler (listener)</a:t>
            </a:r>
          </a:p>
          <a:p>
            <a:pPr lvl="1" eaLnBrk="1" hangingPunct="1">
              <a:lnSpc>
                <a:spcPct val="80000"/>
              </a:lnSpc>
            </a:pPr>
            <a:r>
              <a:rPr lang="en-US" sz="2400"/>
              <a:t>The code that performs a task in response to an event </a:t>
            </a:r>
          </a:p>
          <a:p>
            <a:pPr eaLnBrk="1" hangingPunct="1">
              <a:lnSpc>
                <a:spcPct val="80000"/>
              </a:lnSpc>
            </a:pPr>
            <a:r>
              <a:rPr lang="en-US" sz="2800"/>
              <a:t>Event set up</a:t>
            </a:r>
          </a:p>
          <a:p>
            <a:pPr lvl="1" eaLnBrk="1" hangingPunct="1">
              <a:lnSpc>
                <a:spcPct val="80000"/>
              </a:lnSpc>
            </a:pPr>
            <a:r>
              <a:rPr lang="en-US" sz="2400"/>
              <a:t>The process of creating event handler class/object and registering the handler with event source</a:t>
            </a:r>
          </a:p>
          <a:p>
            <a:pPr eaLnBrk="1" hangingPunct="1">
              <a:lnSpc>
                <a:spcPct val="80000"/>
              </a:lnSpc>
            </a:pPr>
            <a:r>
              <a:rPr lang="en-US" sz="2800"/>
              <a:t>Event handling</a:t>
            </a:r>
          </a:p>
          <a:p>
            <a:pPr lvl="1" eaLnBrk="1" hangingPunct="1">
              <a:lnSpc>
                <a:spcPct val="80000"/>
              </a:lnSpc>
            </a:pPr>
            <a:r>
              <a:rPr lang="en-US" sz="2400"/>
              <a:t>The overall process of setting up event handling and responding to events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228600"/>
            <a:ext cx="8229600" cy="609600"/>
          </a:xfrm>
        </p:spPr>
        <p:txBody>
          <a:bodyPr/>
          <a:lstStyle/>
          <a:p>
            <a:pPr eaLnBrk="1" hangingPunct="1">
              <a:defRPr/>
            </a:pPr>
            <a:r>
              <a:rPr lang="en-US" sz="4000"/>
              <a:t>Event handling process</a:t>
            </a:r>
          </a:p>
        </p:txBody>
      </p:sp>
      <p:sp>
        <p:nvSpPr>
          <p:cNvPr id="6147" name="Rectangle 3"/>
          <p:cNvSpPr>
            <a:spLocks noGrp="1" noChangeArrowheads="1"/>
          </p:cNvSpPr>
          <p:nvPr>
            <p:ph type="body" idx="1"/>
          </p:nvPr>
        </p:nvSpPr>
        <p:spPr>
          <a:xfrm>
            <a:off x="228600" y="1066800"/>
            <a:ext cx="8686800" cy="5257800"/>
          </a:xfrm>
        </p:spPr>
        <p:txBody>
          <a:bodyPr/>
          <a:lstStyle/>
          <a:p>
            <a:pPr eaLnBrk="1" hangingPunct="1"/>
            <a:r>
              <a:rPr lang="en-US"/>
              <a:t>Event set up</a:t>
            </a:r>
          </a:p>
          <a:p>
            <a:pPr lvl="1" eaLnBrk="1" hangingPunct="1"/>
            <a:r>
              <a:rPr lang="en-US"/>
              <a:t>Programmer write code to implement the event handler and register the event handler with a GUI component</a:t>
            </a:r>
          </a:p>
          <a:p>
            <a:pPr lvl="1" eaLnBrk="1" hangingPunct="1"/>
            <a:endParaRPr lang="en-US"/>
          </a:p>
          <a:p>
            <a:pPr eaLnBrk="1" hangingPunct="1"/>
            <a:r>
              <a:rPr lang="en-US"/>
              <a:t>Event handling</a:t>
            </a:r>
          </a:p>
          <a:p>
            <a:pPr lvl="1" eaLnBrk="1" hangingPunct="1"/>
            <a:r>
              <a:rPr lang="en-US"/>
              <a:t>Java VM and GUI component works together responding to events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a:solidFill>
                  <a:srgbClr val="FF0529"/>
                </a:solidFill>
              </a:rPr>
              <a:t>Set up Event Handling</a:t>
            </a:r>
          </a:p>
        </p:txBody>
      </p:sp>
      <p:sp>
        <p:nvSpPr>
          <p:cNvPr id="7171" name="Rectangle 3"/>
          <p:cNvSpPr>
            <a:spLocks noGrp="1" noChangeArrowheads="1"/>
          </p:cNvSpPr>
          <p:nvPr>
            <p:ph type="body" idx="1"/>
          </p:nvPr>
        </p:nvSpPr>
        <p:spPr>
          <a:xfrm>
            <a:off x="457200" y="1600200"/>
            <a:ext cx="8458200" cy="4800600"/>
          </a:xfrm>
        </p:spPr>
        <p:txBody>
          <a:bodyPr/>
          <a:lstStyle/>
          <a:p>
            <a:pPr marL="609600" indent="-609600" eaLnBrk="1" hangingPunct="1">
              <a:buFontTx/>
              <a:buAutoNum type="arabicPeriod"/>
            </a:pPr>
            <a:r>
              <a:rPr lang="en-US"/>
              <a:t>Create an event handler (listener) class</a:t>
            </a:r>
          </a:p>
          <a:p>
            <a:pPr marL="990600" lvl="1" indent="-533400" eaLnBrk="1" hangingPunct="1">
              <a:buFontTx/>
              <a:buChar char="-"/>
            </a:pPr>
            <a:r>
              <a:rPr lang="en-US"/>
              <a:t>The event handler class implements an appropriate event-listener interface.</a:t>
            </a:r>
          </a:p>
          <a:p>
            <a:pPr marL="609600" indent="-609600" eaLnBrk="1" hangingPunct="1">
              <a:buFontTx/>
              <a:buNone/>
            </a:pPr>
            <a:r>
              <a:rPr lang="en-US"/>
              <a:t>2.  Create an object of the above event handler class</a:t>
            </a:r>
          </a:p>
          <a:p>
            <a:pPr marL="609600" indent="-609600" eaLnBrk="1" hangingPunct="1">
              <a:buFontTx/>
              <a:buNone/>
            </a:pPr>
            <a:r>
              <a:rPr lang="en-US"/>
              <a:t>3. Registering the event handler object with the event source (GUI component) </a:t>
            </a:r>
          </a:p>
          <a:p>
            <a:pPr marL="990600" lvl="1" indent="-533400" eaLnBrk="1" hangingPunct="1"/>
            <a:r>
              <a:rPr lang="en-US"/>
              <a:t>i.e., when event occurs, a registered object of the event handler class will be notified.</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304800" y="596900"/>
            <a:ext cx="1752600" cy="533400"/>
          </a:xfrm>
          <a:prstGeom prst="rect">
            <a:avLst/>
          </a:prstGeom>
          <a:solidFill>
            <a:schemeClr val="accent1"/>
          </a:solidFill>
          <a:ln w="9525">
            <a:solidFill>
              <a:schemeClr val="tx1"/>
            </a:solidFill>
            <a:miter lim="800000"/>
            <a:headEnd/>
            <a:tailEnd/>
          </a:ln>
          <a:effectLst/>
        </p:spPr>
        <p:txBody>
          <a:bodyPr wrap="none" anchor="ctr"/>
          <a:lstStyle/>
          <a:p>
            <a:pPr algn="ctr"/>
            <a:r>
              <a:rPr lang="en-US" baseline="0"/>
              <a:t>GUI  object</a:t>
            </a:r>
          </a:p>
          <a:p>
            <a:pPr algn="ctr"/>
            <a:r>
              <a:rPr lang="en-US" sz="1000" baseline="0"/>
              <a:t>(plainJButton=new JButton();)</a:t>
            </a:r>
          </a:p>
        </p:txBody>
      </p:sp>
      <p:sp>
        <p:nvSpPr>
          <p:cNvPr id="8195" name="AutoShape 17"/>
          <p:cNvSpPr>
            <a:spLocks noChangeArrowheads="1"/>
          </p:cNvSpPr>
          <p:nvPr/>
        </p:nvSpPr>
        <p:spPr bwMode="auto">
          <a:xfrm>
            <a:off x="1066800" y="1219200"/>
            <a:ext cx="152400" cy="914400"/>
          </a:xfrm>
          <a:prstGeom prst="downArrow">
            <a:avLst>
              <a:gd name="adj1" fmla="val 50000"/>
              <a:gd name="adj2" fmla="val 150000"/>
            </a:avLst>
          </a:prstGeom>
          <a:solidFill>
            <a:schemeClr val="accent1"/>
          </a:solidFill>
          <a:ln w="9525">
            <a:solidFill>
              <a:schemeClr val="tx1"/>
            </a:solidFill>
            <a:miter lim="800000"/>
            <a:headEnd/>
            <a:tailEnd/>
          </a:ln>
          <a:effectLst/>
        </p:spPr>
        <p:txBody>
          <a:bodyPr vert="eaVert" wrap="none" anchor="ctr"/>
          <a:lstStyle/>
          <a:p>
            <a:endParaRPr lang="en-US"/>
          </a:p>
        </p:txBody>
      </p:sp>
      <p:sp>
        <p:nvSpPr>
          <p:cNvPr id="8196" name="Rectangle 9"/>
          <p:cNvSpPr>
            <a:spLocks noChangeArrowheads="1"/>
          </p:cNvSpPr>
          <p:nvPr/>
        </p:nvSpPr>
        <p:spPr bwMode="auto">
          <a:xfrm>
            <a:off x="3962400" y="596900"/>
            <a:ext cx="1776413" cy="609600"/>
          </a:xfrm>
          <a:prstGeom prst="rect">
            <a:avLst/>
          </a:prstGeom>
          <a:solidFill>
            <a:schemeClr val="accent1"/>
          </a:solidFill>
          <a:ln w="9525">
            <a:solidFill>
              <a:schemeClr val="tx1"/>
            </a:solidFill>
            <a:miter lim="800000"/>
            <a:headEnd/>
            <a:tailEnd/>
          </a:ln>
          <a:effectLst/>
        </p:spPr>
        <p:txBody>
          <a:bodyPr wrap="none" anchor="ctr"/>
          <a:lstStyle/>
          <a:p>
            <a:pPr algn="ctr"/>
            <a:r>
              <a:rPr lang="en-US" baseline="0"/>
              <a:t>Event Type</a:t>
            </a:r>
          </a:p>
          <a:p>
            <a:pPr algn="ctr"/>
            <a:r>
              <a:rPr lang="en-US" sz="1000" baseline="0"/>
              <a:t>(ActionEvent)</a:t>
            </a:r>
            <a:r>
              <a:rPr lang="en-US" baseline="0"/>
              <a:t> </a:t>
            </a:r>
          </a:p>
        </p:txBody>
      </p:sp>
      <p:sp>
        <p:nvSpPr>
          <p:cNvPr id="8197" name="Rectangle 22"/>
          <p:cNvSpPr>
            <a:spLocks noChangeArrowheads="1"/>
          </p:cNvSpPr>
          <p:nvPr/>
        </p:nvSpPr>
        <p:spPr bwMode="auto">
          <a:xfrm>
            <a:off x="6553200" y="520700"/>
            <a:ext cx="2438400" cy="838200"/>
          </a:xfrm>
          <a:prstGeom prst="rect">
            <a:avLst/>
          </a:prstGeom>
          <a:solidFill>
            <a:schemeClr val="accent1"/>
          </a:solidFill>
          <a:ln w="9525">
            <a:solidFill>
              <a:schemeClr val="tx1"/>
            </a:solidFill>
            <a:miter lim="800000"/>
            <a:headEnd/>
            <a:tailEnd/>
          </a:ln>
          <a:effectLst/>
        </p:spPr>
        <p:txBody>
          <a:bodyPr wrap="none" anchor="ctr"/>
          <a:lstStyle/>
          <a:p>
            <a:pPr algn="ctr"/>
            <a:r>
              <a:rPr lang="en-US" baseline="0"/>
              <a:t>Event handler</a:t>
            </a:r>
          </a:p>
          <a:p>
            <a:pPr algn="ctr"/>
            <a:r>
              <a:rPr lang="en-US" baseline="0"/>
              <a:t>Interface</a:t>
            </a:r>
          </a:p>
          <a:p>
            <a:pPr algn="ctr"/>
            <a:r>
              <a:rPr lang="en-US" baseline="0"/>
              <a:t>(</a:t>
            </a:r>
            <a:r>
              <a:rPr lang="en-US" sz="1000" baseline="0"/>
              <a:t>ActionListener</a:t>
            </a:r>
            <a:r>
              <a:rPr lang="en-US" baseline="0"/>
              <a:t>)</a:t>
            </a:r>
          </a:p>
        </p:txBody>
      </p:sp>
      <p:sp>
        <p:nvSpPr>
          <p:cNvPr id="8198" name="Line 23"/>
          <p:cNvSpPr>
            <a:spLocks noChangeShapeType="1"/>
          </p:cNvSpPr>
          <p:nvPr/>
        </p:nvSpPr>
        <p:spPr bwMode="auto">
          <a:xfrm>
            <a:off x="5738813" y="901700"/>
            <a:ext cx="814387" cy="0"/>
          </a:xfrm>
          <a:prstGeom prst="line">
            <a:avLst/>
          </a:prstGeom>
          <a:noFill/>
          <a:ln w="25400">
            <a:solidFill>
              <a:schemeClr val="tx1"/>
            </a:solidFill>
            <a:round/>
            <a:headEnd type="triangle" w="med" len="med"/>
            <a:tailEnd type="triangle" w="med" len="med"/>
          </a:ln>
          <a:effectLst/>
        </p:spPr>
        <p:txBody>
          <a:bodyPr/>
          <a:lstStyle/>
          <a:p>
            <a:endParaRPr lang="en-US"/>
          </a:p>
        </p:txBody>
      </p:sp>
      <p:grpSp>
        <p:nvGrpSpPr>
          <p:cNvPr id="2" name="Group 46"/>
          <p:cNvGrpSpPr>
            <a:grpSpLocks/>
          </p:cNvGrpSpPr>
          <p:nvPr/>
        </p:nvGrpSpPr>
        <p:grpSpPr bwMode="auto">
          <a:xfrm>
            <a:off x="6934200" y="1511300"/>
            <a:ext cx="1600200" cy="1219200"/>
            <a:chOff x="4368" y="528"/>
            <a:chExt cx="1008" cy="864"/>
          </a:xfrm>
        </p:grpSpPr>
        <p:sp>
          <p:nvSpPr>
            <p:cNvPr id="8216" name="Rectangle 24"/>
            <p:cNvSpPr>
              <a:spLocks noChangeArrowheads="1"/>
            </p:cNvSpPr>
            <p:nvPr/>
          </p:nvSpPr>
          <p:spPr bwMode="auto">
            <a:xfrm>
              <a:off x="4368" y="1008"/>
              <a:ext cx="1008" cy="384"/>
            </a:xfrm>
            <a:prstGeom prst="rect">
              <a:avLst/>
            </a:prstGeom>
            <a:solidFill>
              <a:schemeClr val="accent1"/>
            </a:solidFill>
            <a:ln w="9525">
              <a:solidFill>
                <a:schemeClr val="tx1"/>
              </a:solidFill>
              <a:miter lim="800000"/>
              <a:headEnd/>
              <a:tailEnd/>
            </a:ln>
            <a:effectLst/>
          </p:spPr>
          <p:txBody>
            <a:bodyPr wrap="none" anchor="ctr"/>
            <a:lstStyle/>
            <a:p>
              <a:pPr algn="ctr"/>
              <a:r>
                <a:rPr lang="en-US" baseline="0"/>
                <a:t>Event handler</a:t>
              </a:r>
            </a:p>
            <a:p>
              <a:pPr algn="ctr"/>
              <a:r>
                <a:rPr lang="en-US" baseline="0"/>
                <a:t>class</a:t>
              </a:r>
            </a:p>
          </p:txBody>
        </p:sp>
        <p:sp>
          <p:nvSpPr>
            <p:cNvPr id="8217" name="Line 26"/>
            <p:cNvSpPr>
              <a:spLocks noChangeShapeType="1"/>
            </p:cNvSpPr>
            <p:nvPr/>
          </p:nvSpPr>
          <p:spPr bwMode="auto">
            <a:xfrm flipV="1">
              <a:off x="4848" y="672"/>
              <a:ext cx="0" cy="336"/>
            </a:xfrm>
            <a:prstGeom prst="line">
              <a:avLst/>
            </a:prstGeom>
            <a:noFill/>
            <a:ln w="25400">
              <a:solidFill>
                <a:schemeClr val="tx1"/>
              </a:solidFill>
              <a:prstDash val="dash"/>
              <a:round/>
              <a:headEnd/>
              <a:tailEnd/>
            </a:ln>
            <a:effectLst/>
          </p:spPr>
          <p:txBody>
            <a:bodyPr/>
            <a:lstStyle/>
            <a:p>
              <a:endParaRPr lang="en-US"/>
            </a:p>
          </p:txBody>
        </p:sp>
        <p:sp>
          <p:nvSpPr>
            <p:cNvPr id="8218" name="AutoShape 27"/>
            <p:cNvSpPr>
              <a:spLocks noChangeArrowheads="1"/>
            </p:cNvSpPr>
            <p:nvPr/>
          </p:nvSpPr>
          <p:spPr bwMode="auto">
            <a:xfrm>
              <a:off x="4800" y="528"/>
              <a:ext cx="96" cy="144"/>
            </a:xfrm>
            <a:prstGeom prst="triangle">
              <a:avLst>
                <a:gd name="adj" fmla="val 50000"/>
              </a:avLst>
            </a:prstGeom>
            <a:noFill/>
            <a:ln w="25400">
              <a:solidFill>
                <a:schemeClr val="tx1"/>
              </a:solidFill>
              <a:miter lim="800000"/>
              <a:headEnd/>
              <a:tailEnd/>
            </a:ln>
            <a:effectLst/>
          </p:spPr>
          <p:txBody>
            <a:bodyPr wrap="none" anchor="ctr"/>
            <a:lstStyle/>
            <a:p>
              <a:endParaRPr lang="en-US"/>
            </a:p>
          </p:txBody>
        </p:sp>
      </p:grpSp>
      <p:grpSp>
        <p:nvGrpSpPr>
          <p:cNvPr id="3" name="Group 54"/>
          <p:cNvGrpSpPr>
            <a:grpSpLocks/>
          </p:cNvGrpSpPr>
          <p:nvPr/>
        </p:nvGrpSpPr>
        <p:grpSpPr bwMode="auto">
          <a:xfrm>
            <a:off x="7010400" y="2743200"/>
            <a:ext cx="1447800" cy="1447800"/>
            <a:chOff x="4416" y="1728"/>
            <a:chExt cx="912" cy="912"/>
          </a:xfrm>
        </p:grpSpPr>
        <p:sp>
          <p:nvSpPr>
            <p:cNvPr id="8214" name="Rectangle 30"/>
            <p:cNvSpPr>
              <a:spLocks noChangeArrowheads="1"/>
            </p:cNvSpPr>
            <p:nvPr/>
          </p:nvSpPr>
          <p:spPr bwMode="auto">
            <a:xfrm>
              <a:off x="4416" y="2256"/>
              <a:ext cx="912" cy="384"/>
            </a:xfrm>
            <a:prstGeom prst="rect">
              <a:avLst/>
            </a:prstGeom>
            <a:solidFill>
              <a:schemeClr val="accent1"/>
            </a:solidFill>
            <a:ln w="9525">
              <a:solidFill>
                <a:schemeClr val="tx1"/>
              </a:solidFill>
              <a:miter lim="800000"/>
              <a:headEnd/>
              <a:tailEnd/>
            </a:ln>
            <a:effectLst/>
          </p:spPr>
          <p:txBody>
            <a:bodyPr wrap="none" anchor="ctr"/>
            <a:lstStyle/>
            <a:p>
              <a:pPr algn="ctr"/>
              <a:r>
                <a:rPr lang="en-US" baseline="0"/>
                <a:t>Event handler</a:t>
              </a:r>
            </a:p>
            <a:p>
              <a:pPr algn="ctr"/>
              <a:r>
                <a:rPr lang="en-US" baseline="0"/>
                <a:t>object</a:t>
              </a:r>
            </a:p>
          </p:txBody>
        </p:sp>
        <p:sp>
          <p:nvSpPr>
            <p:cNvPr id="8215" name="Line 36"/>
            <p:cNvSpPr>
              <a:spLocks noChangeShapeType="1"/>
            </p:cNvSpPr>
            <p:nvPr/>
          </p:nvSpPr>
          <p:spPr bwMode="auto">
            <a:xfrm>
              <a:off x="4848" y="1728"/>
              <a:ext cx="0" cy="499"/>
            </a:xfrm>
            <a:prstGeom prst="line">
              <a:avLst/>
            </a:prstGeom>
            <a:noFill/>
            <a:ln w="25400">
              <a:solidFill>
                <a:schemeClr val="tx1"/>
              </a:solidFill>
              <a:round/>
              <a:headEnd/>
              <a:tailEnd type="triangle" w="med" len="med"/>
            </a:ln>
            <a:effectLst/>
          </p:spPr>
          <p:txBody>
            <a:bodyPr/>
            <a:lstStyle/>
            <a:p>
              <a:endParaRPr lang="en-US"/>
            </a:p>
          </p:txBody>
        </p:sp>
      </p:grpSp>
      <p:grpSp>
        <p:nvGrpSpPr>
          <p:cNvPr id="4" name="Group 47"/>
          <p:cNvGrpSpPr>
            <a:grpSpLocks/>
          </p:cNvGrpSpPr>
          <p:nvPr/>
        </p:nvGrpSpPr>
        <p:grpSpPr bwMode="auto">
          <a:xfrm>
            <a:off x="4038600" y="1739900"/>
            <a:ext cx="2895600" cy="1143000"/>
            <a:chOff x="2784" y="864"/>
            <a:chExt cx="1584" cy="720"/>
          </a:xfrm>
        </p:grpSpPr>
        <p:sp>
          <p:nvSpPr>
            <p:cNvPr id="8212" name="AutoShape 38"/>
            <p:cNvSpPr>
              <a:spLocks noChangeArrowheads="1"/>
            </p:cNvSpPr>
            <p:nvPr/>
          </p:nvSpPr>
          <p:spPr bwMode="auto">
            <a:xfrm>
              <a:off x="2784" y="864"/>
              <a:ext cx="1200" cy="720"/>
            </a:xfrm>
            <a:prstGeom prst="foldedCorner">
              <a:avLst>
                <a:gd name="adj" fmla="val 12500"/>
              </a:avLst>
            </a:prstGeom>
            <a:solidFill>
              <a:schemeClr val="accent1"/>
            </a:solidFill>
            <a:ln w="9525">
              <a:solidFill>
                <a:schemeClr val="tx1"/>
              </a:solidFill>
              <a:round/>
              <a:headEnd/>
              <a:tailEnd/>
            </a:ln>
            <a:effectLst/>
          </p:spPr>
          <p:txBody>
            <a:bodyPr wrap="none" anchor="ctr"/>
            <a:lstStyle/>
            <a:p>
              <a:r>
                <a:rPr lang="en-US" sz="1000" baseline="0"/>
                <a:t>Class ButtonHandler implements </a:t>
              </a:r>
            </a:p>
            <a:p>
              <a:r>
                <a:rPr lang="en-US" sz="1000" baseline="0"/>
                <a:t>	ActionListener{</a:t>
              </a:r>
            </a:p>
            <a:p>
              <a:r>
                <a:rPr lang="en-US" sz="1000" baseline="0"/>
                <a:t>      ….</a:t>
              </a:r>
            </a:p>
            <a:p>
              <a:r>
                <a:rPr lang="en-US" sz="1000" baseline="0"/>
                <a:t>       Public void actionPerformed(…){</a:t>
              </a:r>
            </a:p>
            <a:p>
              <a:r>
                <a:rPr lang="en-US" sz="1000" baseline="0"/>
                <a:t>       }</a:t>
              </a:r>
            </a:p>
            <a:p>
              <a:r>
                <a:rPr lang="en-US" sz="1000" baseline="0"/>
                <a:t>      ….</a:t>
              </a:r>
            </a:p>
            <a:p>
              <a:r>
                <a:rPr lang="en-US" sz="1000" baseline="0"/>
                <a:t>}</a:t>
              </a:r>
            </a:p>
          </p:txBody>
        </p:sp>
        <p:sp>
          <p:nvSpPr>
            <p:cNvPr id="8213" name="Line 39"/>
            <p:cNvSpPr>
              <a:spLocks noChangeShapeType="1"/>
            </p:cNvSpPr>
            <p:nvPr/>
          </p:nvSpPr>
          <p:spPr bwMode="auto">
            <a:xfrm flipH="1">
              <a:off x="3984" y="1200"/>
              <a:ext cx="384" cy="0"/>
            </a:xfrm>
            <a:prstGeom prst="line">
              <a:avLst/>
            </a:prstGeom>
            <a:noFill/>
            <a:ln w="9525">
              <a:solidFill>
                <a:schemeClr val="tx1"/>
              </a:solidFill>
              <a:round/>
              <a:headEnd/>
              <a:tailEnd type="triangle" w="med" len="med"/>
            </a:ln>
            <a:effectLst/>
          </p:spPr>
          <p:txBody>
            <a:bodyPr/>
            <a:lstStyle/>
            <a:p>
              <a:endParaRPr lang="en-US"/>
            </a:p>
          </p:txBody>
        </p:sp>
      </p:grpSp>
      <p:grpSp>
        <p:nvGrpSpPr>
          <p:cNvPr id="5" name="Group 49"/>
          <p:cNvGrpSpPr>
            <a:grpSpLocks/>
          </p:cNvGrpSpPr>
          <p:nvPr/>
        </p:nvGrpSpPr>
        <p:grpSpPr bwMode="auto">
          <a:xfrm>
            <a:off x="4800600" y="3568700"/>
            <a:ext cx="2209800" cy="533400"/>
            <a:chOff x="3024" y="2016"/>
            <a:chExt cx="1392" cy="336"/>
          </a:xfrm>
        </p:grpSpPr>
        <p:sp>
          <p:nvSpPr>
            <p:cNvPr id="8210" name="AutoShape 40"/>
            <p:cNvSpPr>
              <a:spLocks noChangeArrowheads="1"/>
            </p:cNvSpPr>
            <p:nvPr/>
          </p:nvSpPr>
          <p:spPr bwMode="auto">
            <a:xfrm>
              <a:off x="3024" y="2016"/>
              <a:ext cx="1008" cy="336"/>
            </a:xfrm>
            <a:prstGeom prst="foldedCorner">
              <a:avLst>
                <a:gd name="adj" fmla="val 12500"/>
              </a:avLst>
            </a:prstGeom>
            <a:solidFill>
              <a:schemeClr val="accent1"/>
            </a:solidFill>
            <a:ln w="9525">
              <a:solidFill>
                <a:schemeClr val="tx1"/>
              </a:solidFill>
              <a:round/>
              <a:headEnd/>
              <a:tailEnd/>
            </a:ln>
            <a:effectLst/>
          </p:spPr>
          <p:txBody>
            <a:bodyPr wrap="none" anchor="ctr"/>
            <a:lstStyle/>
            <a:p>
              <a:r>
                <a:rPr lang="en-US" sz="1000" baseline="0"/>
                <a:t>handler = new </a:t>
              </a:r>
            </a:p>
            <a:p>
              <a:r>
                <a:rPr lang="en-US" sz="1000" baseline="0"/>
                <a:t>ButtonHandler();</a:t>
              </a:r>
            </a:p>
          </p:txBody>
        </p:sp>
        <p:sp>
          <p:nvSpPr>
            <p:cNvPr id="8211" name="Line 41"/>
            <p:cNvSpPr>
              <a:spLocks noChangeShapeType="1"/>
            </p:cNvSpPr>
            <p:nvPr/>
          </p:nvSpPr>
          <p:spPr bwMode="auto">
            <a:xfrm flipH="1">
              <a:off x="4032" y="2160"/>
              <a:ext cx="384" cy="0"/>
            </a:xfrm>
            <a:prstGeom prst="line">
              <a:avLst/>
            </a:prstGeom>
            <a:noFill/>
            <a:ln w="9525">
              <a:solidFill>
                <a:schemeClr val="tx1"/>
              </a:solidFill>
              <a:round/>
              <a:headEnd/>
              <a:tailEnd type="triangle" w="med" len="med"/>
            </a:ln>
            <a:effectLst/>
          </p:spPr>
          <p:txBody>
            <a:bodyPr/>
            <a:lstStyle/>
            <a:p>
              <a:endParaRPr lang="en-US"/>
            </a:p>
          </p:txBody>
        </p:sp>
      </p:grpSp>
      <p:grpSp>
        <p:nvGrpSpPr>
          <p:cNvPr id="6" name="Group 50"/>
          <p:cNvGrpSpPr>
            <a:grpSpLocks/>
          </p:cNvGrpSpPr>
          <p:nvPr/>
        </p:nvGrpSpPr>
        <p:grpSpPr bwMode="auto">
          <a:xfrm>
            <a:off x="3124200" y="4635500"/>
            <a:ext cx="2514600" cy="1143000"/>
            <a:chOff x="1968" y="2688"/>
            <a:chExt cx="1440" cy="720"/>
          </a:xfrm>
        </p:grpSpPr>
        <p:sp>
          <p:nvSpPr>
            <p:cNvPr id="8208" name="AutoShape 42"/>
            <p:cNvSpPr>
              <a:spLocks noChangeArrowheads="1"/>
            </p:cNvSpPr>
            <p:nvPr/>
          </p:nvSpPr>
          <p:spPr bwMode="auto">
            <a:xfrm>
              <a:off x="1968" y="2688"/>
              <a:ext cx="1440" cy="384"/>
            </a:xfrm>
            <a:prstGeom prst="foldedCorner">
              <a:avLst>
                <a:gd name="adj" fmla="val 12500"/>
              </a:avLst>
            </a:prstGeom>
            <a:solidFill>
              <a:schemeClr val="accent1"/>
            </a:solidFill>
            <a:ln w="9525">
              <a:solidFill>
                <a:schemeClr val="tx1"/>
              </a:solidFill>
              <a:round/>
              <a:headEnd/>
              <a:tailEnd/>
            </a:ln>
            <a:effectLst/>
          </p:spPr>
          <p:txBody>
            <a:bodyPr wrap="none" anchor="ctr"/>
            <a:lstStyle/>
            <a:p>
              <a:r>
                <a:rPr lang="en-US" sz="1000" baseline="0"/>
                <a:t>plainJButton.addActionListener (handler);</a:t>
              </a:r>
            </a:p>
          </p:txBody>
        </p:sp>
        <p:sp>
          <p:nvSpPr>
            <p:cNvPr id="8209" name="Line 43"/>
            <p:cNvSpPr>
              <a:spLocks noChangeShapeType="1"/>
            </p:cNvSpPr>
            <p:nvPr/>
          </p:nvSpPr>
          <p:spPr bwMode="auto">
            <a:xfrm flipH="1" flipV="1">
              <a:off x="2640" y="3072"/>
              <a:ext cx="144" cy="336"/>
            </a:xfrm>
            <a:prstGeom prst="line">
              <a:avLst/>
            </a:prstGeom>
            <a:noFill/>
            <a:ln w="9525">
              <a:solidFill>
                <a:schemeClr val="tx1"/>
              </a:solidFill>
              <a:round/>
              <a:headEnd/>
              <a:tailEnd type="triangle" w="med" len="med"/>
            </a:ln>
            <a:effectLst/>
          </p:spPr>
          <p:txBody>
            <a:bodyPr/>
            <a:lstStyle/>
            <a:p>
              <a:endParaRPr lang="en-US"/>
            </a:p>
          </p:txBody>
        </p:sp>
      </p:grpSp>
      <p:grpSp>
        <p:nvGrpSpPr>
          <p:cNvPr id="7" name="Group 56"/>
          <p:cNvGrpSpPr>
            <a:grpSpLocks/>
          </p:cNvGrpSpPr>
          <p:nvPr/>
        </p:nvGrpSpPr>
        <p:grpSpPr bwMode="auto">
          <a:xfrm>
            <a:off x="990600" y="3494088"/>
            <a:ext cx="6629400" cy="3363912"/>
            <a:chOff x="816" y="2296"/>
            <a:chExt cx="4080" cy="1620"/>
          </a:xfrm>
        </p:grpSpPr>
        <p:sp>
          <p:nvSpPr>
            <p:cNvPr id="8206" name="Freeform 34"/>
            <p:cNvSpPr>
              <a:spLocks/>
            </p:cNvSpPr>
            <p:nvPr/>
          </p:nvSpPr>
          <p:spPr bwMode="auto">
            <a:xfrm>
              <a:off x="816" y="2296"/>
              <a:ext cx="4080" cy="1448"/>
            </a:xfrm>
            <a:custGeom>
              <a:avLst/>
              <a:gdLst>
                <a:gd name="T0" fmla="*/ 4080 w 4080"/>
                <a:gd name="T1" fmla="*/ 384 h 1448"/>
                <a:gd name="T2" fmla="*/ 3360 w 4080"/>
                <a:gd name="T3" fmla="*/ 1200 h 1448"/>
                <a:gd name="T4" fmla="*/ 1104 w 4080"/>
                <a:gd name="T5" fmla="*/ 1248 h 1448"/>
                <a:gd name="T6" fmla="*/ 0 w 4080"/>
                <a:gd name="T7" fmla="*/ 0 h 14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80" h="1448">
                  <a:moveTo>
                    <a:pt x="4080" y="384"/>
                  </a:moveTo>
                  <a:cubicBezTo>
                    <a:pt x="3968" y="720"/>
                    <a:pt x="3856" y="1056"/>
                    <a:pt x="3360" y="1200"/>
                  </a:cubicBezTo>
                  <a:cubicBezTo>
                    <a:pt x="2864" y="1344"/>
                    <a:pt x="1664" y="1448"/>
                    <a:pt x="1104" y="1248"/>
                  </a:cubicBezTo>
                  <a:cubicBezTo>
                    <a:pt x="544" y="1048"/>
                    <a:pt x="272" y="524"/>
                    <a:pt x="0" y="0"/>
                  </a:cubicBezTo>
                </a:path>
              </a:pathLst>
            </a:custGeom>
            <a:noFill/>
            <a:ln w="25400">
              <a:solidFill>
                <a:schemeClr val="tx1"/>
              </a:solidFill>
              <a:round/>
              <a:headEnd type="none" w="med" len="med"/>
              <a:tailEnd type="triangle" w="med" len="med"/>
            </a:ln>
            <a:effectLst/>
          </p:spPr>
          <p:txBody>
            <a:bodyPr/>
            <a:lstStyle/>
            <a:p>
              <a:endParaRPr lang="en-US"/>
            </a:p>
          </p:txBody>
        </p:sp>
        <p:sp>
          <p:nvSpPr>
            <p:cNvPr id="8207" name="Text Box 55"/>
            <p:cNvSpPr txBox="1">
              <a:spLocks noChangeArrowheads="1"/>
            </p:cNvSpPr>
            <p:nvPr/>
          </p:nvSpPr>
          <p:spPr bwMode="auto">
            <a:xfrm>
              <a:off x="1519" y="3471"/>
              <a:ext cx="3236" cy="445"/>
            </a:xfrm>
            <a:prstGeom prst="rect">
              <a:avLst/>
            </a:prstGeom>
            <a:solidFill>
              <a:schemeClr val="accent1"/>
            </a:solidFill>
            <a:ln w="9525">
              <a:noFill/>
              <a:miter lim="800000"/>
              <a:headEnd/>
              <a:tailEnd/>
            </a:ln>
            <a:effectLst/>
          </p:spPr>
          <p:txBody>
            <a:bodyPr wrap="square">
              <a:spAutoFit/>
            </a:bodyPr>
            <a:lstStyle/>
            <a:p>
              <a:r>
                <a:rPr lang="en-US" b="1" dirty="0"/>
                <a:t>Add handler object to the event listener list of GUI object</a:t>
              </a:r>
            </a:p>
            <a:p>
              <a:endParaRPr lang="en-US" b="1" dirty="0"/>
            </a:p>
          </p:txBody>
        </p:sp>
      </p:grpSp>
      <p:sp>
        <p:nvSpPr>
          <p:cNvPr id="8205" name="AutoShape 57"/>
          <p:cNvSpPr>
            <a:spLocks noChangeArrowheads="1"/>
          </p:cNvSpPr>
          <p:nvPr/>
        </p:nvSpPr>
        <p:spPr bwMode="auto">
          <a:xfrm>
            <a:off x="381000" y="2209800"/>
            <a:ext cx="1447800" cy="838200"/>
          </a:xfrm>
          <a:prstGeom prst="flowChartMultidocument">
            <a:avLst/>
          </a:prstGeom>
          <a:solidFill>
            <a:schemeClr val="accent1"/>
          </a:solidFill>
          <a:ln w="9525">
            <a:solidFill>
              <a:schemeClr val="tx1"/>
            </a:solidFill>
            <a:miter lim="800000"/>
            <a:headEnd/>
            <a:tailEnd/>
          </a:ln>
          <a:effectLst/>
        </p:spPr>
        <p:txBody>
          <a:bodyPr wrap="none" anchor="ctr"/>
          <a:lstStyle/>
          <a:p>
            <a:pPr algn="ctr"/>
            <a:r>
              <a:rPr lang="en-US"/>
              <a:t>listenerList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1+#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defRPr/>
            </a:pPr>
            <a:r>
              <a:rPr lang="en-US" sz="4000">
                <a:solidFill>
                  <a:srgbClr val="73EDAD"/>
                </a:solidFill>
              </a:rPr>
              <a:t>Event Handling </a:t>
            </a:r>
            <a:br>
              <a:rPr lang="en-US" sz="4000">
                <a:solidFill>
                  <a:srgbClr val="73EDAD"/>
                </a:solidFill>
              </a:rPr>
            </a:br>
            <a:r>
              <a:rPr lang="en-US" sz="4000">
                <a:solidFill>
                  <a:srgbClr val="73EDAD"/>
                </a:solidFill>
              </a:rPr>
              <a:t>(delegation event model)</a:t>
            </a:r>
          </a:p>
        </p:txBody>
      </p:sp>
      <p:sp>
        <p:nvSpPr>
          <p:cNvPr id="9219" name="Rectangle 3"/>
          <p:cNvSpPr>
            <a:spLocks noGrp="1" noChangeArrowheads="1"/>
          </p:cNvSpPr>
          <p:nvPr>
            <p:ph type="body" idx="1"/>
          </p:nvPr>
        </p:nvSpPr>
        <p:spPr>
          <a:xfrm>
            <a:off x="457200" y="1600200"/>
            <a:ext cx="8458200" cy="4800600"/>
          </a:xfrm>
        </p:spPr>
        <p:txBody>
          <a:bodyPr/>
          <a:lstStyle/>
          <a:p>
            <a:pPr marL="609600" indent="-609600" eaLnBrk="1" hangingPunct="1">
              <a:buFontTx/>
              <a:buAutoNum type="arabicPeriod"/>
            </a:pPr>
            <a:r>
              <a:rPr lang="en-US" sz="2800" dirty="0"/>
              <a:t>When an event occurs, Java VM sent event object to GUI component</a:t>
            </a:r>
          </a:p>
          <a:p>
            <a:pPr marL="609600" indent="-609600" eaLnBrk="1" hangingPunct="1">
              <a:buFontTx/>
              <a:buAutoNum type="arabicPeriod" startAt="2"/>
            </a:pPr>
            <a:r>
              <a:rPr lang="en-US" sz="2800" dirty="0"/>
              <a:t>The event object contains </a:t>
            </a:r>
          </a:p>
          <a:p>
            <a:pPr marL="990600" lvl="1" indent="-533400" eaLnBrk="1" hangingPunct="1">
              <a:buFontTx/>
              <a:buNone/>
            </a:pPr>
            <a:r>
              <a:rPr lang="en-US" sz="2400" dirty="0"/>
              <a:t>- event source, event type, and event id, etc</a:t>
            </a:r>
          </a:p>
          <a:p>
            <a:pPr marL="609600" indent="-609600" eaLnBrk="1" hangingPunct="1">
              <a:buFontTx/>
              <a:buNone/>
            </a:pPr>
            <a:r>
              <a:rPr lang="en-US" sz="2800" dirty="0"/>
              <a:t>3. When GUI component receives event object</a:t>
            </a:r>
          </a:p>
          <a:p>
            <a:pPr marL="990600" lvl="1" indent="-533400" eaLnBrk="1" hangingPunct="1"/>
            <a:r>
              <a:rPr lang="en-US" sz="2400" dirty="0"/>
              <a:t>Identify the registered handler based on event type</a:t>
            </a:r>
          </a:p>
          <a:p>
            <a:pPr marL="990600" lvl="1" indent="-533400" eaLnBrk="1" hangingPunct="1"/>
            <a:r>
              <a:rPr lang="en-US" sz="2400" dirty="0"/>
              <a:t>Identify the specific method for the registered handler based on event id</a:t>
            </a:r>
          </a:p>
          <a:p>
            <a:pPr marL="990600" lvl="1" indent="-533400" eaLnBrk="1" hangingPunct="1"/>
            <a:r>
              <a:rPr lang="en-US" sz="2400" dirty="0"/>
              <a:t>Call the specific method to handle the event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 descr="A simple application with a frame that contains a menu bar and a content pane."/>
          <p:cNvPicPr>
            <a:picLocks noChangeAspect="1" noChangeArrowheads="1"/>
          </p:cNvPicPr>
          <p:nvPr/>
        </p:nvPicPr>
        <p:blipFill>
          <a:blip r:embed="rId2" cstate="print"/>
          <a:srcRect/>
          <a:stretch>
            <a:fillRect/>
          </a:stretch>
        </p:blipFill>
        <p:spPr bwMode="auto">
          <a:xfrm>
            <a:off x="304800" y="152400"/>
            <a:ext cx="1981200" cy="2228850"/>
          </a:xfrm>
          <a:prstGeom prst="rect">
            <a:avLst/>
          </a:prstGeom>
          <a:noFill/>
          <a:ln w="9525">
            <a:noFill/>
            <a:miter lim="800000"/>
            <a:headEnd/>
            <a:tailEnd/>
          </a:ln>
        </p:spPr>
      </p:pic>
      <p:pic>
        <p:nvPicPr>
          <p:cNvPr id="7171" name="Picture 8" descr="ConceptualPane"/>
          <p:cNvPicPr>
            <a:picLocks noChangeAspect="1" noChangeArrowheads="1"/>
          </p:cNvPicPr>
          <p:nvPr/>
        </p:nvPicPr>
        <p:blipFill>
          <a:blip r:embed="rId3" cstate="print"/>
          <a:srcRect/>
          <a:stretch>
            <a:fillRect/>
          </a:stretch>
        </p:blipFill>
        <p:spPr bwMode="auto">
          <a:xfrm>
            <a:off x="1676400" y="1828800"/>
            <a:ext cx="7010400" cy="4541838"/>
          </a:xfrm>
          <a:prstGeom prst="rect">
            <a:avLst/>
          </a:prstGeom>
          <a:noFill/>
          <a:ln w="9525">
            <a:noFill/>
            <a:miter lim="800000"/>
            <a:headEnd/>
            <a:tailEnd/>
          </a:ln>
        </p:spPr>
      </p:pic>
      <p:sp>
        <p:nvSpPr>
          <p:cNvPr id="7172" name="Text Box 10"/>
          <p:cNvSpPr txBox="1">
            <a:spLocks noChangeArrowheads="1"/>
          </p:cNvSpPr>
          <p:nvPr/>
        </p:nvSpPr>
        <p:spPr bwMode="auto">
          <a:xfrm>
            <a:off x="6705600" y="2057400"/>
            <a:ext cx="990600" cy="366713"/>
          </a:xfrm>
          <a:prstGeom prst="rect">
            <a:avLst/>
          </a:prstGeom>
          <a:solidFill>
            <a:schemeClr val="accent1"/>
          </a:solidFill>
          <a:ln w="9525">
            <a:noFill/>
            <a:miter lim="800000"/>
            <a:headEnd/>
            <a:tailEnd/>
          </a:ln>
        </p:spPr>
        <p:txBody>
          <a:bodyPr>
            <a:spAutoFit/>
          </a:bodyPr>
          <a:lstStyle/>
          <a:p>
            <a:pPr>
              <a:spcBef>
                <a:spcPct val="50000"/>
              </a:spcBef>
            </a:pPr>
            <a:r>
              <a:rPr lang="en-US" b="1"/>
              <a:t>Frame</a:t>
            </a:r>
          </a:p>
        </p:txBody>
      </p:sp>
      <p:sp>
        <p:nvSpPr>
          <p:cNvPr id="7173" name="Text Box 11"/>
          <p:cNvSpPr txBox="1">
            <a:spLocks noChangeArrowheads="1"/>
          </p:cNvSpPr>
          <p:nvPr/>
        </p:nvSpPr>
        <p:spPr bwMode="auto">
          <a:xfrm>
            <a:off x="6629400" y="2667000"/>
            <a:ext cx="1295400" cy="366713"/>
          </a:xfrm>
          <a:prstGeom prst="rect">
            <a:avLst/>
          </a:prstGeom>
          <a:solidFill>
            <a:schemeClr val="accent1"/>
          </a:solidFill>
          <a:ln w="9525">
            <a:noFill/>
            <a:miter lim="800000"/>
            <a:headEnd/>
            <a:tailEnd/>
          </a:ln>
        </p:spPr>
        <p:txBody>
          <a:bodyPr>
            <a:spAutoFit/>
          </a:bodyPr>
          <a:lstStyle/>
          <a:p>
            <a:pPr>
              <a:spcBef>
                <a:spcPct val="50000"/>
              </a:spcBef>
            </a:pPr>
            <a:r>
              <a:rPr lang="en-US" b="1"/>
              <a:t>Menu Bar</a:t>
            </a:r>
          </a:p>
        </p:txBody>
      </p:sp>
      <p:sp>
        <p:nvSpPr>
          <p:cNvPr id="7174" name="Text Box 12"/>
          <p:cNvSpPr txBox="1">
            <a:spLocks noChangeArrowheads="1"/>
          </p:cNvSpPr>
          <p:nvPr/>
        </p:nvSpPr>
        <p:spPr bwMode="auto">
          <a:xfrm>
            <a:off x="6705600" y="3962400"/>
            <a:ext cx="2133600" cy="915988"/>
          </a:xfrm>
          <a:prstGeom prst="rect">
            <a:avLst/>
          </a:prstGeom>
          <a:solidFill>
            <a:schemeClr val="accent1"/>
          </a:solidFill>
          <a:ln w="9525">
            <a:noFill/>
            <a:miter lim="800000"/>
            <a:headEnd/>
            <a:tailEnd/>
          </a:ln>
        </p:spPr>
        <p:txBody>
          <a:bodyPr>
            <a:spAutoFit/>
          </a:bodyPr>
          <a:lstStyle/>
          <a:p>
            <a:pPr>
              <a:spcBef>
                <a:spcPct val="50000"/>
              </a:spcBef>
            </a:pPr>
            <a:r>
              <a:rPr lang="en-US" b="1"/>
              <a:t>Content Pane with a yellow label</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defRPr/>
            </a:pPr>
            <a:r>
              <a:rPr lang="en-US" sz="4000"/>
              <a:t>Event Types &amp; Listener Interfaces</a:t>
            </a:r>
          </a:p>
        </p:txBody>
      </p:sp>
      <p:sp>
        <p:nvSpPr>
          <p:cNvPr id="10243" name="Rectangle 3"/>
          <p:cNvSpPr>
            <a:spLocks noGrp="1" noChangeArrowheads="1"/>
          </p:cNvSpPr>
          <p:nvPr>
            <p:ph type="body" idx="1"/>
          </p:nvPr>
        </p:nvSpPr>
        <p:spPr/>
        <p:txBody>
          <a:bodyPr/>
          <a:lstStyle/>
          <a:p>
            <a:pPr eaLnBrk="1" hangingPunct="1"/>
            <a:r>
              <a:rPr lang="en-US" dirty="0"/>
              <a:t>Many different types of events</a:t>
            </a:r>
          </a:p>
          <a:p>
            <a:pPr eaLnBrk="1" hangingPunct="1"/>
            <a:r>
              <a:rPr lang="en-US" dirty="0"/>
              <a:t>They are specified in </a:t>
            </a:r>
            <a:r>
              <a:rPr lang="en-US" dirty="0" err="1"/>
              <a:t>java.awt.event</a:t>
            </a:r>
            <a:endParaRPr lang="en-US" dirty="0"/>
          </a:p>
          <a:p>
            <a:pPr eaLnBrk="1" hangingPunct="1"/>
            <a:r>
              <a:rPr lang="en-US" dirty="0"/>
              <a:t>Event types specific to Swing are specified in </a:t>
            </a:r>
            <a:r>
              <a:rPr lang="en-US" dirty="0" err="1"/>
              <a:t>javax.swing.event</a:t>
            </a:r>
            <a:endParaRPr lang="en-US" dirty="0"/>
          </a:p>
          <a:p>
            <a:pPr eaLnBrk="1" hangingPunct="1"/>
            <a:r>
              <a:rPr lang="en-US" dirty="0"/>
              <a:t>For each event type, there is one or more corresponding event-listener interface </a:t>
            </a:r>
          </a:p>
          <a:p>
            <a:pPr eaLnBrk="1" hangingPunct="1"/>
            <a:r>
              <a:rPr lang="en-US" dirty="0"/>
              <a:t>For each listener interface, there is one or more event handling methods.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a:t>Action Event and Action Listener </a:t>
            </a:r>
          </a:p>
        </p:txBody>
      </p:sp>
      <p:sp>
        <p:nvSpPr>
          <p:cNvPr id="11267" name="Rectangle 3"/>
          <p:cNvSpPr>
            <a:spLocks noGrp="1" noChangeArrowheads="1"/>
          </p:cNvSpPr>
          <p:nvPr>
            <p:ph type="body" idx="1"/>
          </p:nvPr>
        </p:nvSpPr>
        <p:spPr/>
        <p:txBody>
          <a:bodyPr/>
          <a:lstStyle/>
          <a:p>
            <a:pPr eaLnBrk="1" hangingPunct="1">
              <a:lnSpc>
                <a:spcPct val="90000"/>
              </a:lnSpc>
            </a:pPr>
            <a:r>
              <a:rPr lang="en-US" sz="2800"/>
              <a:t>You implement an action listener to define what should be done when an user performs certain operation. </a:t>
            </a:r>
          </a:p>
          <a:p>
            <a:pPr eaLnBrk="1" hangingPunct="1">
              <a:lnSpc>
                <a:spcPct val="90000"/>
              </a:lnSpc>
            </a:pPr>
            <a:r>
              <a:rPr lang="en-US" sz="2800"/>
              <a:t>An action event occurs, whenever an action is performed by the user. </a:t>
            </a:r>
          </a:p>
          <a:p>
            <a:pPr eaLnBrk="1" hangingPunct="1">
              <a:lnSpc>
                <a:spcPct val="90000"/>
              </a:lnSpc>
              <a:buFontTx/>
              <a:buNone/>
            </a:pPr>
            <a:r>
              <a:rPr lang="en-US" sz="2800"/>
              <a:t>		- clicks a </a:t>
            </a:r>
            <a:r>
              <a:rPr lang="en-US" sz="2800">
                <a:hlinkClick r:id="rId2"/>
              </a:rPr>
              <a:t>button</a:t>
            </a:r>
            <a:r>
              <a:rPr lang="en-US" sz="2800"/>
              <a:t>, </a:t>
            </a:r>
          </a:p>
          <a:p>
            <a:pPr eaLnBrk="1" hangingPunct="1">
              <a:lnSpc>
                <a:spcPct val="90000"/>
              </a:lnSpc>
              <a:buFontTx/>
              <a:buNone/>
            </a:pPr>
            <a:r>
              <a:rPr lang="en-US" sz="2800"/>
              <a:t>		- chooses a </a:t>
            </a:r>
            <a:r>
              <a:rPr lang="en-US" sz="2800">
                <a:hlinkClick r:id="rId3"/>
              </a:rPr>
              <a:t>menu item</a:t>
            </a:r>
            <a:r>
              <a:rPr lang="en-US" sz="2800"/>
              <a:t>, </a:t>
            </a:r>
          </a:p>
          <a:p>
            <a:pPr eaLnBrk="1" hangingPunct="1">
              <a:lnSpc>
                <a:spcPct val="90000"/>
              </a:lnSpc>
              <a:buFontTx/>
              <a:buNone/>
            </a:pPr>
            <a:r>
              <a:rPr lang="en-US" sz="2800"/>
              <a:t>		- presses Enter in a </a:t>
            </a:r>
            <a:r>
              <a:rPr lang="en-US" sz="2800">
                <a:hlinkClick r:id="rId4"/>
              </a:rPr>
              <a:t>text field</a:t>
            </a:r>
            <a:r>
              <a:rPr lang="en-US" sz="2800"/>
              <a:t>. </a:t>
            </a:r>
          </a:p>
          <a:p>
            <a:pPr eaLnBrk="1" hangingPunct="1">
              <a:lnSpc>
                <a:spcPct val="90000"/>
              </a:lnSpc>
            </a:pPr>
            <a:r>
              <a:rPr lang="en-US" sz="2800"/>
              <a:t>When an action event occurs, JMV sends an ActionEvent class object to event source.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28600"/>
            <a:ext cx="8229600" cy="762000"/>
          </a:xfrm>
        </p:spPr>
        <p:txBody>
          <a:bodyPr/>
          <a:lstStyle/>
          <a:p>
            <a:pPr eaLnBrk="1" hangingPunct="1">
              <a:defRPr/>
            </a:pPr>
            <a:r>
              <a:rPr lang="en-US"/>
              <a:t>ActionEvent Class </a:t>
            </a:r>
          </a:p>
        </p:txBody>
      </p:sp>
      <p:sp>
        <p:nvSpPr>
          <p:cNvPr id="12291" name="Rectangle 3"/>
          <p:cNvSpPr>
            <a:spLocks noGrp="1" noChangeArrowheads="1"/>
          </p:cNvSpPr>
          <p:nvPr>
            <p:ph type="body" idx="1"/>
          </p:nvPr>
        </p:nvSpPr>
        <p:spPr>
          <a:xfrm>
            <a:off x="228600" y="1143000"/>
            <a:ext cx="8458200" cy="4953000"/>
          </a:xfrm>
        </p:spPr>
        <p:txBody>
          <a:bodyPr/>
          <a:lstStyle/>
          <a:p>
            <a:pPr eaLnBrk="1" hangingPunct="1">
              <a:lnSpc>
                <a:spcPct val="80000"/>
              </a:lnSpc>
              <a:buFontTx/>
              <a:buNone/>
            </a:pPr>
            <a:r>
              <a:rPr lang="en-US" sz="1800" dirty="0"/>
              <a:t>	</a:t>
            </a:r>
            <a:r>
              <a:rPr lang="en-US" sz="1800" dirty="0">
                <a:hlinkClick r:id="rId2"/>
              </a:rPr>
              <a:t>String </a:t>
            </a:r>
            <a:r>
              <a:rPr lang="en-US" sz="1800" dirty="0" err="1">
                <a:hlinkClick r:id="rId2"/>
              </a:rPr>
              <a:t>getActionCommand</a:t>
            </a:r>
            <a:r>
              <a:rPr lang="en-US" sz="1800" dirty="0">
                <a:hlinkClick r:id="rId2"/>
              </a:rPr>
              <a:t>()</a:t>
            </a:r>
            <a:endParaRPr lang="en-US" sz="1800" dirty="0"/>
          </a:p>
          <a:p>
            <a:pPr eaLnBrk="1" hangingPunct="1">
              <a:lnSpc>
                <a:spcPct val="80000"/>
              </a:lnSpc>
              <a:buFontTx/>
              <a:buNone/>
            </a:pPr>
            <a:r>
              <a:rPr lang="en-US" sz="1800" dirty="0"/>
              <a:t>	Returns the string associated with this action. Most objects that can fire action events support a method called </a:t>
            </a:r>
            <a:r>
              <a:rPr lang="en-US" sz="1800" dirty="0" err="1"/>
              <a:t>setActionCommand</a:t>
            </a:r>
            <a:r>
              <a:rPr lang="en-US" sz="1800" dirty="0"/>
              <a:t> that lets you set this string. </a:t>
            </a:r>
          </a:p>
          <a:p>
            <a:pPr eaLnBrk="1" hangingPunct="1">
              <a:lnSpc>
                <a:spcPct val="80000"/>
              </a:lnSpc>
              <a:buFontTx/>
              <a:buNone/>
            </a:pPr>
            <a:endParaRPr lang="en-US" sz="1800" dirty="0"/>
          </a:p>
          <a:p>
            <a:pPr eaLnBrk="1" hangingPunct="1">
              <a:lnSpc>
                <a:spcPct val="80000"/>
              </a:lnSpc>
              <a:buFontTx/>
              <a:buNone/>
            </a:pPr>
            <a:r>
              <a:rPr lang="en-US" sz="1800" dirty="0"/>
              <a:t>	</a:t>
            </a:r>
            <a:r>
              <a:rPr lang="en-US" sz="1800" dirty="0" err="1">
                <a:hlinkClick r:id="rId2"/>
              </a:rPr>
              <a:t>int</a:t>
            </a:r>
            <a:r>
              <a:rPr lang="en-US" sz="1800" dirty="0">
                <a:hlinkClick r:id="rId2"/>
              </a:rPr>
              <a:t> </a:t>
            </a:r>
            <a:r>
              <a:rPr lang="en-US" sz="1800" dirty="0" err="1">
                <a:hlinkClick r:id="rId2"/>
              </a:rPr>
              <a:t>getModifiers</a:t>
            </a:r>
            <a:r>
              <a:rPr lang="en-US" sz="1800" dirty="0">
                <a:hlinkClick r:id="rId2"/>
              </a:rPr>
              <a:t>()</a:t>
            </a:r>
            <a:endParaRPr lang="en-US" sz="1800" dirty="0"/>
          </a:p>
          <a:p>
            <a:pPr eaLnBrk="1" hangingPunct="1">
              <a:lnSpc>
                <a:spcPct val="80000"/>
              </a:lnSpc>
              <a:buFontTx/>
              <a:buNone/>
            </a:pPr>
            <a:r>
              <a:rPr lang="en-US" sz="1800" dirty="0"/>
              <a:t>	Returns an integer representing the modifier keys the user was pressing when the action event occurred. </a:t>
            </a:r>
          </a:p>
          <a:p>
            <a:pPr eaLnBrk="1" hangingPunct="1">
              <a:lnSpc>
                <a:spcPct val="80000"/>
              </a:lnSpc>
              <a:buFontTx/>
              <a:buNone/>
            </a:pPr>
            <a:endParaRPr lang="en-US" sz="1800" dirty="0"/>
          </a:p>
          <a:p>
            <a:pPr eaLnBrk="1" hangingPunct="1">
              <a:lnSpc>
                <a:spcPct val="80000"/>
              </a:lnSpc>
              <a:buFontTx/>
              <a:buNone/>
            </a:pPr>
            <a:r>
              <a:rPr lang="en-US" sz="1800" dirty="0"/>
              <a:t>	You can use the </a:t>
            </a:r>
            <a:r>
              <a:rPr lang="en-US" sz="1800" dirty="0" err="1"/>
              <a:t>ActionEvent</a:t>
            </a:r>
            <a:r>
              <a:rPr lang="en-US" sz="1800" dirty="0"/>
              <a:t>-defined constants SHIFT_MASK, CTRL_MASK, META_MASK, and ALT_MASK to determine which keys were pressed. </a:t>
            </a:r>
          </a:p>
          <a:p>
            <a:pPr eaLnBrk="1" hangingPunct="1">
              <a:lnSpc>
                <a:spcPct val="80000"/>
              </a:lnSpc>
              <a:buFontTx/>
              <a:buNone/>
            </a:pPr>
            <a:endParaRPr lang="en-US" sz="1800" dirty="0"/>
          </a:p>
          <a:p>
            <a:pPr eaLnBrk="1" hangingPunct="1">
              <a:lnSpc>
                <a:spcPct val="80000"/>
              </a:lnSpc>
              <a:buFontTx/>
              <a:buNone/>
            </a:pPr>
            <a:r>
              <a:rPr lang="en-US" sz="1800" dirty="0"/>
              <a:t>	For example, if the user Shift-selects a menu item, then the following expression is nonzero: </a:t>
            </a:r>
          </a:p>
          <a:p>
            <a:pPr eaLnBrk="1" hangingPunct="1">
              <a:lnSpc>
                <a:spcPct val="80000"/>
              </a:lnSpc>
              <a:buFontTx/>
              <a:buNone/>
            </a:pPr>
            <a:r>
              <a:rPr lang="en-US" sz="1800" dirty="0"/>
              <a:t>	</a:t>
            </a:r>
            <a:r>
              <a:rPr lang="en-US" sz="1800" dirty="0" err="1"/>
              <a:t>actionEvent.getModifiers</a:t>
            </a:r>
            <a:r>
              <a:rPr lang="en-US" sz="1800" dirty="0"/>
              <a:t>() &amp; </a:t>
            </a:r>
            <a:r>
              <a:rPr lang="en-US" sz="1800" dirty="0" err="1"/>
              <a:t>ActionEvent.SHIFT_MASK</a:t>
            </a:r>
            <a:r>
              <a:rPr lang="en-US" sz="1800" dirty="0"/>
              <a:t> </a:t>
            </a:r>
          </a:p>
          <a:p>
            <a:pPr eaLnBrk="1" hangingPunct="1">
              <a:lnSpc>
                <a:spcPct val="80000"/>
              </a:lnSpc>
              <a:buFontTx/>
              <a:buNone/>
            </a:pPr>
            <a:r>
              <a:rPr lang="en-US" sz="1800" dirty="0"/>
              <a:t>	</a:t>
            </a:r>
          </a:p>
          <a:p>
            <a:pPr eaLnBrk="1" hangingPunct="1">
              <a:lnSpc>
                <a:spcPct val="80000"/>
              </a:lnSpc>
              <a:buFontTx/>
              <a:buNone/>
            </a:pPr>
            <a:r>
              <a:rPr lang="en-US" sz="1800" dirty="0"/>
              <a:t>	</a:t>
            </a:r>
            <a:r>
              <a:rPr lang="en-US" sz="1800" dirty="0">
                <a:hlinkClick r:id="rId3"/>
              </a:rPr>
              <a:t>Object </a:t>
            </a:r>
            <a:r>
              <a:rPr lang="en-US" sz="1800" dirty="0" err="1">
                <a:hlinkClick r:id="rId3"/>
              </a:rPr>
              <a:t>getSource</a:t>
            </a:r>
            <a:r>
              <a:rPr lang="en-US" sz="1800" dirty="0">
                <a:hlinkClick r:id="rId3"/>
              </a:rPr>
              <a:t>()</a:t>
            </a:r>
            <a:br>
              <a:rPr lang="en-US" sz="1800" dirty="0"/>
            </a:br>
            <a:r>
              <a:rPr lang="en-US" sz="1800" dirty="0"/>
              <a:t>(</a:t>
            </a:r>
            <a:r>
              <a:rPr lang="en-US" sz="1800" i="1" dirty="0"/>
              <a:t>in </a:t>
            </a:r>
            <a:r>
              <a:rPr lang="en-US" sz="1800" i="1" dirty="0" err="1"/>
              <a:t>java.util.EventObject</a:t>
            </a:r>
            <a:r>
              <a:rPr lang="en-US" sz="1800" dirty="0"/>
              <a:t>) Returns the object that fires the event.</a:t>
            </a:r>
          </a:p>
          <a:p>
            <a:pPr eaLnBrk="1" hangingPunct="1">
              <a:lnSpc>
                <a:spcPct val="80000"/>
              </a:lnSpc>
              <a:buFontTx/>
              <a:buNone/>
            </a:pPr>
            <a:endParaRPr lang="en-US" sz="1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609600"/>
            <a:ext cx="8229600" cy="1143000"/>
          </a:xfrm>
        </p:spPr>
        <p:txBody>
          <a:bodyPr/>
          <a:lstStyle/>
          <a:p>
            <a:pPr eaLnBrk="1" hangingPunct="1">
              <a:defRPr/>
            </a:pPr>
            <a:r>
              <a:rPr lang="en-US"/>
              <a:t>ActionListener Interface</a:t>
            </a:r>
          </a:p>
        </p:txBody>
      </p:sp>
      <p:sp>
        <p:nvSpPr>
          <p:cNvPr id="13315" name="Rectangle 3"/>
          <p:cNvSpPr>
            <a:spLocks noGrp="1" noChangeArrowheads="1"/>
          </p:cNvSpPr>
          <p:nvPr>
            <p:ph type="body" idx="1"/>
          </p:nvPr>
        </p:nvSpPr>
        <p:spPr/>
        <p:txBody>
          <a:bodyPr/>
          <a:lstStyle/>
          <a:p>
            <a:pPr eaLnBrk="1" hangingPunct="1"/>
            <a:endParaRPr lang="en-US" i="1"/>
          </a:p>
          <a:p>
            <a:pPr eaLnBrk="1" hangingPunct="1">
              <a:buFontTx/>
              <a:buNone/>
            </a:pPr>
            <a:r>
              <a:rPr lang="en-US"/>
              <a:t>public void actionPerformed(ActionEvent e) { ...</a:t>
            </a:r>
          </a:p>
          <a:p>
            <a:pPr eaLnBrk="1" hangingPunct="1">
              <a:buFontTx/>
              <a:buNone/>
            </a:pPr>
            <a:r>
              <a:rPr lang="en-US"/>
              <a:t>		//code that reacts to the action... </a:t>
            </a:r>
          </a:p>
          <a:p>
            <a:pPr eaLnBrk="1" hangingPunct="1">
              <a:buFontTx/>
              <a:buNone/>
            </a:pPr>
            <a:r>
              <a:rPr lang="en-US"/>
              <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defRPr/>
            </a:pPr>
            <a:r>
              <a:rPr lang="en-US"/>
              <a:t>Write an Action Listener: </a:t>
            </a:r>
          </a:p>
        </p:txBody>
      </p:sp>
      <p:sp>
        <p:nvSpPr>
          <p:cNvPr id="14339" name="Rectangle 3"/>
          <p:cNvSpPr>
            <a:spLocks noGrp="1" noChangeArrowheads="1"/>
          </p:cNvSpPr>
          <p:nvPr>
            <p:ph type="body" idx="1"/>
          </p:nvPr>
        </p:nvSpPr>
        <p:spPr/>
        <p:txBody>
          <a:bodyPr/>
          <a:lstStyle/>
          <a:p>
            <a:pPr marL="609600" indent="-609600" eaLnBrk="1" hangingPunct="1">
              <a:lnSpc>
                <a:spcPct val="80000"/>
              </a:lnSpc>
            </a:pPr>
            <a:r>
              <a:rPr lang="en-US" sz="2000"/>
              <a:t>Declare an event handler class </a:t>
            </a:r>
          </a:p>
          <a:p>
            <a:pPr marL="990600" lvl="1" indent="-533400" eaLnBrk="1" hangingPunct="1">
              <a:lnSpc>
                <a:spcPct val="80000"/>
              </a:lnSpc>
            </a:pPr>
            <a:r>
              <a:rPr lang="en-US" sz="1800"/>
              <a:t>class either implements an ActionListener interface or </a:t>
            </a:r>
          </a:p>
          <a:p>
            <a:pPr marL="990600" lvl="1" indent="-533400" eaLnBrk="1" hangingPunct="1">
              <a:lnSpc>
                <a:spcPct val="80000"/>
              </a:lnSpc>
            </a:pPr>
            <a:r>
              <a:rPr lang="en-US" sz="1800"/>
              <a:t>extends a class that implements an ActionListener interface. </a:t>
            </a:r>
          </a:p>
          <a:p>
            <a:pPr marL="609600" indent="-609600" eaLnBrk="1" hangingPunct="1">
              <a:lnSpc>
                <a:spcPct val="80000"/>
              </a:lnSpc>
              <a:buFontTx/>
              <a:buNone/>
            </a:pPr>
            <a:r>
              <a:rPr lang="en-US" sz="2000"/>
              <a:t>	public class MyClass implements ActionListener { </a:t>
            </a:r>
          </a:p>
          <a:p>
            <a:pPr marL="609600" indent="-609600" eaLnBrk="1" hangingPunct="1">
              <a:lnSpc>
                <a:spcPct val="80000"/>
              </a:lnSpc>
              <a:buFontTx/>
              <a:buNone/>
            </a:pPr>
            <a:r>
              <a:rPr lang="en-US" sz="2000"/>
              <a:t>		… …</a:t>
            </a:r>
          </a:p>
          <a:p>
            <a:pPr marL="609600" indent="-609600" eaLnBrk="1" hangingPunct="1">
              <a:lnSpc>
                <a:spcPct val="80000"/>
              </a:lnSpc>
              <a:buFontTx/>
              <a:buNone/>
            </a:pPr>
            <a:r>
              <a:rPr lang="en-US" sz="2000"/>
              <a:t>		public void actionPerformed(ActionEvent e) { ...</a:t>
            </a:r>
          </a:p>
          <a:p>
            <a:pPr marL="609600" indent="-609600" eaLnBrk="1" hangingPunct="1">
              <a:lnSpc>
                <a:spcPct val="80000"/>
              </a:lnSpc>
              <a:buFontTx/>
              <a:buNone/>
            </a:pPr>
            <a:r>
              <a:rPr lang="en-US" sz="2000"/>
              <a:t>		//code that reacts to the action... </a:t>
            </a:r>
          </a:p>
          <a:p>
            <a:pPr marL="609600" indent="-609600" eaLnBrk="1" hangingPunct="1">
              <a:lnSpc>
                <a:spcPct val="80000"/>
              </a:lnSpc>
              <a:buFontTx/>
              <a:buNone/>
            </a:pPr>
            <a:r>
              <a:rPr lang="en-US" sz="2000"/>
              <a:t>		} </a:t>
            </a:r>
          </a:p>
          <a:p>
            <a:pPr marL="609600" indent="-609600" eaLnBrk="1" hangingPunct="1">
              <a:lnSpc>
                <a:spcPct val="80000"/>
              </a:lnSpc>
              <a:buFontTx/>
              <a:buNone/>
            </a:pPr>
            <a:r>
              <a:rPr lang="en-US" sz="2000"/>
              <a:t>	}</a:t>
            </a:r>
          </a:p>
          <a:p>
            <a:pPr marL="609600" indent="-609600" eaLnBrk="1" hangingPunct="1">
              <a:lnSpc>
                <a:spcPct val="80000"/>
              </a:lnSpc>
              <a:buFontTx/>
              <a:buNone/>
            </a:pPr>
            <a:endParaRPr lang="en-US" sz="2000"/>
          </a:p>
          <a:p>
            <a:pPr marL="609600" indent="-609600" eaLnBrk="1" hangingPunct="1">
              <a:lnSpc>
                <a:spcPct val="80000"/>
              </a:lnSpc>
            </a:pPr>
            <a:r>
              <a:rPr lang="en-US" sz="2000"/>
              <a:t>Register an instance of the event handler class on one or more components. </a:t>
            </a:r>
          </a:p>
          <a:p>
            <a:pPr marL="609600" indent="-609600" eaLnBrk="1" hangingPunct="1">
              <a:lnSpc>
                <a:spcPct val="80000"/>
              </a:lnSpc>
              <a:buFontTx/>
              <a:buNone/>
            </a:pPr>
            <a:r>
              <a:rPr lang="en-US" sz="2000"/>
              <a:t>	someComponent.addActionListener(instanceOfMyClass);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3200"/>
            <a:ext cx="8229600" cy="1143000"/>
          </a:xfrm>
        </p:spPr>
        <p:txBody>
          <a:bodyPr/>
          <a:lstStyle/>
          <a:p>
            <a:pPr eaLnBrk="1" hangingPunct="1">
              <a:defRPr/>
            </a:pPr>
            <a:r>
              <a:rPr lang="en-US" sz="4000"/>
              <a:t>Event handling with </a:t>
            </a:r>
            <a:br>
              <a:rPr lang="en-US" sz="4000"/>
            </a:br>
            <a:r>
              <a:rPr lang="en-US" sz="4000"/>
              <a:t>Nested Classes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ttp://flylib.com/books/2/254/1/html/2/images/11fig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507492"/>
            <a:ext cx="5410200" cy="5778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34447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533400" y="533400"/>
            <a:ext cx="8153400" cy="4486275"/>
          </a:xfrm>
          <a:prstGeom prst="rect">
            <a:avLst/>
          </a:prstGeom>
          <a:noFill/>
          <a:ln w="9525">
            <a:noFill/>
            <a:miter lim="800000"/>
            <a:headEnd/>
            <a:tailEnd/>
          </a:ln>
          <a:effectLst/>
        </p:spPr>
        <p:txBody>
          <a:bodyPr>
            <a:spAutoFit/>
          </a:bodyPr>
          <a:lstStyle/>
          <a:p>
            <a:r>
              <a:rPr lang="en-US" baseline="0"/>
              <a:t>// Fig. 11.9: TextFieldFrame.java</a:t>
            </a:r>
          </a:p>
          <a:p>
            <a:r>
              <a:rPr lang="en-US" baseline="0"/>
              <a:t>// Demonstrating the JTextField class.</a:t>
            </a:r>
          </a:p>
          <a:p>
            <a:r>
              <a:rPr lang="en-US" baseline="0"/>
              <a:t>import java.awt.FlowLayout;</a:t>
            </a:r>
          </a:p>
          <a:p>
            <a:r>
              <a:rPr lang="en-US" baseline="0"/>
              <a:t>import java.awt.event.ActionListener;</a:t>
            </a:r>
          </a:p>
          <a:p>
            <a:r>
              <a:rPr lang="en-US" baseline="0"/>
              <a:t>import java.awt.event.ActionEvent;</a:t>
            </a:r>
          </a:p>
          <a:p>
            <a:r>
              <a:rPr lang="en-US" baseline="0"/>
              <a:t>import javax.swing.JFrame;</a:t>
            </a:r>
          </a:p>
          <a:p>
            <a:r>
              <a:rPr lang="en-US" baseline="0"/>
              <a:t>import javax.swing.JTextField;</a:t>
            </a:r>
          </a:p>
          <a:p>
            <a:r>
              <a:rPr lang="en-US" baseline="0"/>
              <a:t>import javax.swing.JPasswordField;</a:t>
            </a:r>
          </a:p>
          <a:p>
            <a:r>
              <a:rPr lang="en-US" baseline="0"/>
              <a:t>import javax.swing.JOptionPane;</a:t>
            </a:r>
          </a:p>
          <a:p>
            <a:endParaRPr lang="en-US" baseline="0"/>
          </a:p>
          <a:p>
            <a:r>
              <a:rPr lang="en-US" baseline="0"/>
              <a:t>public class TextFieldFrame extends JFrame </a:t>
            </a:r>
          </a:p>
          <a:p>
            <a:r>
              <a:rPr lang="en-US" baseline="0"/>
              <a:t>{</a:t>
            </a:r>
          </a:p>
          <a:p>
            <a:r>
              <a:rPr lang="en-US" baseline="0"/>
              <a:t>   private JTextField textField1; // text field with set size</a:t>
            </a:r>
          </a:p>
          <a:p>
            <a:r>
              <a:rPr lang="en-US" baseline="0"/>
              <a:t>   private JTextField textField2; // text field constructed with text</a:t>
            </a:r>
          </a:p>
          <a:p>
            <a:r>
              <a:rPr lang="en-US" baseline="0"/>
              <a:t>   private JTextField textField3; // text field with text and size</a:t>
            </a:r>
          </a:p>
          <a:p>
            <a:r>
              <a:rPr lang="en-US" baseline="0"/>
              <a:t>   private JPasswordField passwordField; // password field with text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09600" y="304800"/>
            <a:ext cx="8153400" cy="6134100"/>
          </a:xfrm>
          <a:prstGeom prst="rect">
            <a:avLst/>
          </a:prstGeom>
          <a:noFill/>
          <a:ln w="9525">
            <a:noFill/>
            <a:miter lim="800000"/>
            <a:headEnd/>
            <a:tailEnd/>
          </a:ln>
          <a:effectLst/>
        </p:spPr>
        <p:txBody>
          <a:bodyPr>
            <a:spAutoFit/>
          </a:bodyPr>
          <a:lstStyle/>
          <a:p>
            <a:r>
              <a:rPr lang="en-US" baseline="0"/>
              <a:t>   // TextFieldFrame constructor adds JTextFields to JFrame</a:t>
            </a:r>
          </a:p>
          <a:p>
            <a:r>
              <a:rPr lang="en-US" baseline="0"/>
              <a:t>   public TextFieldFrame()</a:t>
            </a:r>
          </a:p>
          <a:p>
            <a:r>
              <a:rPr lang="en-US" baseline="0"/>
              <a:t>   {</a:t>
            </a:r>
          </a:p>
          <a:p>
            <a:r>
              <a:rPr lang="en-US" baseline="0"/>
              <a:t>      super( "Testing JTextField and JPasswordField" );</a:t>
            </a:r>
          </a:p>
          <a:p>
            <a:r>
              <a:rPr lang="en-US" baseline="0"/>
              <a:t>      setLayout( new FlowLayout() ); // set frame layout</a:t>
            </a:r>
          </a:p>
          <a:p>
            <a:endParaRPr lang="en-US" baseline="0"/>
          </a:p>
          <a:p>
            <a:r>
              <a:rPr lang="en-US" baseline="0"/>
              <a:t>      // construct textfield with 10 columns</a:t>
            </a:r>
          </a:p>
          <a:p>
            <a:r>
              <a:rPr lang="en-US" baseline="0"/>
              <a:t>      textField1 = new JTextField( 10 ); </a:t>
            </a:r>
          </a:p>
          <a:p>
            <a:r>
              <a:rPr lang="en-US" baseline="0"/>
              <a:t>      add( textField1 ); // add textField1 to JFrame</a:t>
            </a:r>
          </a:p>
          <a:p>
            <a:endParaRPr lang="en-US" baseline="0"/>
          </a:p>
          <a:p>
            <a:r>
              <a:rPr lang="en-US" baseline="0"/>
              <a:t>      // construct textfield with default text</a:t>
            </a:r>
          </a:p>
          <a:p>
            <a:r>
              <a:rPr lang="en-US" baseline="0"/>
              <a:t>      textField2 = new JTextField( "Enter text here" );</a:t>
            </a:r>
          </a:p>
          <a:p>
            <a:r>
              <a:rPr lang="en-US" baseline="0"/>
              <a:t>      add( textField2 ); // add textField2 to JFrame</a:t>
            </a:r>
          </a:p>
          <a:p>
            <a:endParaRPr lang="en-US" baseline="0"/>
          </a:p>
          <a:p>
            <a:r>
              <a:rPr lang="en-US" baseline="0"/>
              <a:t>      // construct textfield with default text and 21 columns</a:t>
            </a:r>
          </a:p>
          <a:p>
            <a:r>
              <a:rPr lang="en-US" baseline="0"/>
              <a:t>      textField3 = new JTextField( "Uneditable text field", 21 );</a:t>
            </a:r>
          </a:p>
          <a:p>
            <a:r>
              <a:rPr lang="en-US" baseline="0"/>
              <a:t>      textField3.setEditable( false ); // disable editing</a:t>
            </a:r>
          </a:p>
          <a:p>
            <a:r>
              <a:rPr lang="en-US" baseline="0"/>
              <a:t>      add( textField3 ); // add textField3 to JFrame</a:t>
            </a:r>
          </a:p>
          <a:p>
            <a:endParaRPr lang="en-US" baseline="0"/>
          </a:p>
          <a:p>
            <a:r>
              <a:rPr lang="en-US" baseline="0"/>
              <a:t>     // construct passwordfield with default text</a:t>
            </a:r>
          </a:p>
          <a:p>
            <a:r>
              <a:rPr lang="en-US" baseline="0"/>
              <a:t>      passwordField = new JPasswordField( "Hidden text" );</a:t>
            </a:r>
          </a:p>
          <a:p>
            <a:r>
              <a:rPr lang="en-US" baseline="0"/>
              <a:t>      add(passwordField ); // add passwordField to JFrame</a:t>
            </a:r>
            <a:r>
              <a:rPr lang="en-US" sz="1400" baseline="0"/>
              <a:t>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28600" y="381000"/>
            <a:ext cx="8229600" cy="3021013"/>
          </a:xfrm>
          <a:prstGeom prst="rect">
            <a:avLst/>
          </a:prstGeom>
          <a:noFill/>
          <a:ln w="9525">
            <a:noFill/>
            <a:miter lim="800000"/>
            <a:headEnd/>
            <a:tailEnd/>
          </a:ln>
          <a:effectLst/>
        </p:spPr>
        <p:txBody>
          <a:bodyPr>
            <a:spAutoFit/>
          </a:bodyPr>
          <a:lstStyle/>
          <a:p>
            <a:endParaRPr lang="en-US" baseline="0"/>
          </a:p>
          <a:p>
            <a:r>
              <a:rPr lang="en-US" baseline="0"/>
              <a:t>      // create and register event handlers</a:t>
            </a:r>
          </a:p>
          <a:p>
            <a:r>
              <a:rPr lang="en-US" baseline="0"/>
              <a:t>      TextFieldHandler handler = new TextFieldHandler();</a:t>
            </a:r>
          </a:p>
          <a:p>
            <a:endParaRPr lang="en-US" baseline="0"/>
          </a:p>
          <a:p>
            <a:r>
              <a:rPr lang="en-US"/>
              <a:t>        // create and register event handlers</a:t>
            </a:r>
          </a:p>
          <a:p>
            <a:endParaRPr lang="en-US" baseline="0"/>
          </a:p>
          <a:p>
            <a:r>
              <a:rPr lang="en-US" baseline="0"/>
              <a:t>      textField1.addActionListener( handler );</a:t>
            </a:r>
          </a:p>
          <a:p>
            <a:r>
              <a:rPr lang="en-US" baseline="0"/>
              <a:t>      textField2.addActionListener( handler );</a:t>
            </a:r>
          </a:p>
          <a:p>
            <a:r>
              <a:rPr lang="en-US" baseline="0"/>
              <a:t>      textField3.addActionListener( handler );</a:t>
            </a:r>
          </a:p>
          <a:p>
            <a:r>
              <a:rPr lang="en-US" baseline="0"/>
              <a:t>      passwordField.addActionListener( handler );</a:t>
            </a:r>
          </a:p>
          <a:p>
            <a:r>
              <a:rPr lang="en-US" baseline="0"/>
              <a:t>   } // end TextFieldFrame constructor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5" descr="Containment hierarchy for the TopLeveDemo example's GUI."/>
          <p:cNvPicPr>
            <a:picLocks noChangeAspect="1" noChangeArrowheads="1"/>
          </p:cNvPicPr>
          <p:nvPr/>
        </p:nvPicPr>
        <p:blipFill>
          <a:blip r:embed="rId2" cstate="print"/>
          <a:srcRect/>
          <a:stretch>
            <a:fillRect/>
          </a:stretch>
        </p:blipFill>
        <p:spPr bwMode="auto">
          <a:xfrm>
            <a:off x="2438400" y="1219200"/>
            <a:ext cx="4267200" cy="3228975"/>
          </a:xfrm>
          <a:prstGeom prst="rect">
            <a:avLst/>
          </a:prstGeom>
          <a:noFill/>
          <a:ln w="9525">
            <a:noFill/>
            <a:miter lim="800000"/>
            <a:headEnd/>
            <a:tailEnd/>
          </a:ln>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381000" y="152400"/>
            <a:ext cx="8610600" cy="6130925"/>
          </a:xfrm>
          <a:prstGeom prst="rect">
            <a:avLst/>
          </a:prstGeom>
          <a:noFill/>
          <a:ln w="9525">
            <a:noFill/>
            <a:miter lim="800000"/>
            <a:headEnd/>
            <a:tailEnd/>
          </a:ln>
          <a:effectLst/>
        </p:spPr>
        <p:txBody>
          <a:bodyPr>
            <a:spAutoFit/>
          </a:bodyPr>
          <a:lstStyle/>
          <a:p>
            <a:r>
              <a:rPr lang="en-US" sz="1600" b="1" baseline="0"/>
              <a:t> </a:t>
            </a:r>
            <a:r>
              <a:rPr lang="en-US" sz="1400" baseline="0"/>
              <a:t>// private inner class for event handling</a:t>
            </a:r>
          </a:p>
          <a:p>
            <a:r>
              <a:rPr lang="en-US" sz="1400" baseline="0"/>
              <a:t>   private class TextFieldHandler implements ActionListener </a:t>
            </a:r>
          </a:p>
          <a:p>
            <a:r>
              <a:rPr lang="en-US" sz="1400" baseline="0"/>
              <a:t>   {</a:t>
            </a:r>
          </a:p>
          <a:p>
            <a:r>
              <a:rPr lang="en-US" sz="1600" baseline="0"/>
              <a:t>      </a:t>
            </a:r>
            <a:r>
              <a:rPr lang="en-US" sz="1400" baseline="0"/>
              <a:t>// process textfield events</a:t>
            </a:r>
          </a:p>
          <a:p>
            <a:pPr lvl="1"/>
            <a:r>
              <a:rPr lang="en-US" sz="1600" b="1" baseline="0"/>
              <a:t>   </a:t>
            </a:r>
            <a:r>
              <a:rPr lang="en-US" sz="1600" b="1" noProof="1"/>
              <a:t> public void actionPerformed( ActionEvent event )</a:t>
            </a:r>
          </a:p>
          <a:p>
            <a:pPr lvl="1"/>
            <a:r>
              <a:rPr lang="en-US" sz="1600" b="1" noProof="1"/>
              <a:t>      {</a:t>
            </a:r>
          </a:p>
          <a:p>
            <a:pPr lvl="1"/>
            <a:r>
              <a:rPr lang="en-US" sz="1600" b="1" noProof="1"/>
              <a:t>         String string = ""; // declare string to display</a:t>
            </a:r>
          </a:p>
          <a:p>
            <a:pPr lvl="1"/>
            <a:endParaRPr lang="en-US" sz="1600" b="1" noProof="1"/>
          </a:p>
          <a:p>
            <a:pPr lvl="1"/>
            <a:r>
              <a:rPr lang="en-US" sz="1600" b="1" noProof="1"/>
              <a:t>         // user pressed Enter in JTextField textField1</a:t>
            </a:r>
          </a:p>
          <a:p>
            <a:pPr lvl="1"/>
            <a:r>
              <a:rPr lang="en-US" sz="1600" b="1" noProof="1"/>
              <a:t>         if ( event.getSource() == textField1 )</a:t>
            </a:r>
          </a:p>
          <a:p>
            <a:pPr lvl="1"/>
            <a:r>
              <a:rPr lang="en-US" sz="1600" b="1" noProof="1"/>
              <a:t>            string = String.format( "textField1: %s",</a:t>
            </a:r>
          </a:p>
          <a:p>
            <a:pPr lvl="1"/>
            <a:r>
              <a:rPr lang="en-US" sz="1600" b="1" noProof="1"/>
              <a:t>               event.getActionCommand() );</a:t>
            </a:r>
          </a:p>
          <a:p>
            <a:pPr lvl="1"/>
            <a:endParaRPr lang="en-US" sz="1600" b="1" noProof="1"/>
          </a:p>
          <a:p>
            <a:pPr lvl="1"/>
            <a:r>
              <a:rPr lang="en-US" sz="1600" b="1" noProof="1"/>
              <a:t>         // user pressed Enter in JTextField textField2</a:t>
            </a:r>
          </a:p>
          <a:p>
            <a:pPr lvl="1"/>
            <a:r>
              <a:rPr lang="en-US" sz="1600" b="1" noProof="1"/>
              <a:t>         else if ( event.getSource() == textField2 )</a:t>
            </a:r>
          </a:p>
          <a:p>
            <a:pPr lvl="1"/>
            <a:r>
              <a:rPr lang="en-US" sz="1600" b="1" noProof="1"/>
              <a:t>            string = String.format( "textField2: %s",</a:t>
            </a:r>
          </a:p>
          <a:p>
            <a:pPr lvl="1"/>
            <a:r>
              <a:rPr lang="en-US" sz="1600" b="1" noProof="1"/>
              <a:t>               event.getActionCommand() );</a:t>
            </a:r>
          </a:p>
          <a:p>
            <a:pPr lvl="1"/>
            <a:endParaRPr lang="en-US" sz="1600" b="1" noProof="1"/>
          </a:p>
          <a:p>
            <a:pPr lvl="1"/>
            <a:r>
              <a:rPr lang="en-US" sz="1600" b="1" noProof="1"/>
              <a:t>         // user pressed Enter in JTextField textField3</a:t>
            </a:r>
          </a:p>
          <a:p>
            <a:pPr lvl="1"/>
            <a:r>
              <a:rPr lang="en-US" sz="1600" b="1" noProof="1"/>
              <a:t>         else if ( event.getSource() == textField3 )</a:t>
            </a:r>
          </a:p>
          <a:p>
            <a:pPr lvl="1"/>
            <a:r>
              <a:rPr lang="en-US" sz="1600" b="1" noProof="1"/>
              <a:t>            string = String.format( "textField3: %s", </a:t>
            </a:r>
          </a:p>
          <a:p>
            <a:pPr lvl="1"/>
            <a:r>
              <a:rPr lang="en-US" sz="1600" b="1" noProof="1"/>
              <a:t>               event.getActionCommand() );</a:t>
            </a:r>
          </a:p>
          <a:p>
            <a:pPr lvl="1"/>
            <a:endParaRPr lang="en-US" sz="1600" b="1" noProof="1"/>
          </a:p>
          <a:p>
            <a:pPr lvl="1"/>
            <a:r>
              <a:rPr lang="en-US" sz="1600" b="1" noProof="1"/>
              <a:t>         // user pressed Enter in JTextField passwordField</a:t>
            </a:r>
          </a:p>
          <a:p>
            <a:pPr lvl="1"/>
            <a:r>
              <a:rPr lang="en-US" sz="1600" b="1" noProof="1"/>
              <a:t>         else if ( event.getSource() == passwordField )</a:t>
            </a:r>
          </a:p>
          <a:p>
            <a:pPr lvl="1"/>
            <a:r>
              <a:rPr lang="en-US" sz="1600" b="1" noProof="1"/>
              <a:t>            string = String.format( "passwordField: %s", </a:t>
            </a:r>
          </a:p>
          <a:p>
            <a:pPr lvl="1"/>
            <a:r>
              <a:rPr lang="en-US" sz="1600" b="1" noProof="1"/>
              <a:t>               new String( passwordField.getPassword() ) );</a:t>
            </a:r>
          </a:p>
          <a:p>
            <a:pPr lvl="1"/>
            <a:endParaRPr lang="en-US" sz="1600" b="1" noProof="1"/>
          </a:p>
          <a:p>
            <a:pPr lvl="1"/>
            <a:r>
              <a:rPr lang="en-US" sz="1600" b="1" noProof="1"/>
              <a:t>         // display JTextField content</a:t>
            </a:r>
          </a:p>
          <a:p>
            <a:pPr lvl="1"/>
            <a:r>
              <a:rPr lang="en-US" sz="1600" b="1" noProof="1"/>
              <a:t>         JOptionPane.showMessageDialog( null, string ); </a:t>
            </a:r>
          </a:p>
          <a:p>
            <a:pPr lvl="1"/>
            <a:r>
              <a:rPr lang="en-US" sz="1600" b="1" noProof="1"/>
              <a:t>      } // end method actionPerformed</a:t>
            </a:r>
            <a:endParaRPr lang="en-US" sz="1600" b="1"/>
          </a:p>
          <a:p>
            <a:r>
              <a:rPr lang="en-US" sz="1600" b="1"/>
              <a:t>   } // end private inner class TextFieldHandler</a:t>
            </a:r>
          </a:p>
          <a:p>
            <a:endParaRPr lang="en-US" sz="1600" b="1"/>
          </a:p>
          <a:p>
            <a:pPr lvl="1"/>
            <a:endParaRPr lang="en-US" sz="1600" b="1"/>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09600" y="762000"/>
            <a:ext cx="8077200" cy="366713"/>
          </a:xfrm>
          <a:prstGeom prst="rect">
            <a:avLst/>
          </a:prstGeom>
          <a:noFill/>
          <a:ln w="9525">
            <a:noFill/>
            <a:miter lim="800000"/>
            <a:headEnd/>
            <a:tailEnd/>
          </a:ln>
          <a:effectLst/>
        </p:spPr>
        <p:txBody>
          <a:bodyPr>
            <a:spAutoFit/>
          </a:bodyPr>
          <a:lstStyle/>
          <a:p>
            <a:r>
              <a:rPr lang="en-US" baseline="0"/>
              <a:t>} // end class TextFieldFrame</a:t>
            </a:r>
          </a:p>
        </p:txBody>
      </p:sp>
      <p:sp>
        <p:nvSpPr>
          <p:cNvPr id="20483" name="Rectangle 3"/>
          <p:cNvSpPr>
            <a:spLocks noChangeArrowheads="1"/>
          </p:cNvSpPr>
          <p:nvPr/>
        </p:nvSpPr>
        <p:spPr bwMode="auto">
          <a:xfrm>
            <a:off x="304800" y="1524000"/>
            <a:ext cx="8305800" cy="3937000"/>
          </a:xfrm>
          <a:prstGeom prst="rect">
            <a:avLst/>
          </a:prstGeom>
          <a:noFill/>
          <a:ln w="9525">
            <a:noFill/>
            <a:miter lim="800000"/>
            <a:headEnd/>
            <a:tailEnd/>
          </a:ln>
          <a:effectLst/>
        </p:spPr>
        <p:txBody>
          <a:bodyPr>
            <a:spAutoFit/>
          </a:bodyPr>
          <a:lstStyle/>
          <a:p>
            <a:r>
              <a:rPr lang="en-US" baseline="0" dirty="0"/>
              <a:t>// Fig. 11.10: TextFieldTest.java</a:t>
            </a:r>
          </a:p>
          <a:p>
            <a:r>
              <a:rPr lang="en-US" baseline="0" dirty="0"/>
              <a:t>// Testing </a:t>
            </a:r>
            <a:r>
              <a:rPr lang="en-US" baseline="0" dirty="0" err="1"/>
              <a:t>TextFieldFrame</a:t>
            </a:r>
            <a:r>
              <a:rPr lang="en-US" baseline="0" dirty="0"/>
              <a:t>.</a:t>
            </a:r>
          </a:p>
          <a:p>
            <a:r>
              <a:rPr lang="en-US" baseline="0" dirty="0"/>
              <a:t>import </a:t>
            </a:r>
            <a:r>
              <a:rPr lang="en-US" baseline="0" dirty="0" err="1"/>
              <a:t>javax.swing.JFrame</a:t>
            </a:r>
            <a:r>
              <a:rPr lang="en-US" baseline="0" dirty="0"/>
              <a:t>;</a:t>
            </a:r>
          </a:p>
          <a:p>
            <a:endParaRPr lang="en-US" baseline="0" dirty="0"/>
          </a:p>
          <a:p>
            <a:r>
              <a:rPr lang="en-US" baseline="0" dirty="0"/>
              <a:t>public class </a:t>
            </a:r>
            <a:r>
              <a:rPr lang="en-US" baseline="0" dirty="0" err="1"/>
              <a:t>TextFieldTest</a:t>
            </a:r>
            <a:endParaRPr lang="en-US" baseline="0" dirty="0"/>
          </a:p>
          <a:p>
            <a:r>
              <a:rPr lang="en-US" baseline="0" dirty="0"/>
              <a:t>{</a:t>
            </a:r>
          </a:p>
          <a:p>
            <a:r>
              <a:rPr lang="en-US" baseline="0" dirty="0"/>
              <a:t>   public static void main( String </a:t>
            </a:r>
            <a:r>
              <a:rPr lang="en-US" baseline="0" dirty="0" err="1"/>
              <a:t>args</a:t>
            </a:r>
            <a:r>
              <a:rPr lang="en-US" baseline="0" dirty="0"/>
              <a:t>[] )</a:t>
            </a:r>
          </a:p>
          <a:p>
            <a:r>
              <a:rPr lang="en-US" baseline="0" dirty="0"/>
              <a:t>   { </a:t>
            </a:r>
          </a:p>
          <a:p>
            <a:r>
              <a:rPr lang="en-US" baseline="0" dirty="0"/>
              <a:t>      </a:t>
            </a:r>
            <a:r>
              <a:rPr lang="en-US" baseline="0" dirty="0" err="1"/>
              <a:t>TextFieldFrame</a:t>
            </a:r>
            <a:r>
              <a:rPr lang="en-US" baseline="0" dirty="0"/>
              <a:t> </a:t>
            </a:r>
            <a:r>
              <a:rPr lang="en-US" baseline="0" dirty="0" err="1"/>
              <a:t>textFieldFrame</a:t>
            </a:r>
            <a:r>
              <a:rPr lang="en-US" baseline="0" dirty="0"/>
              <a:t> = new </a:t>
            </a:r>
            <a:r>
              <a:rPr lang="en-US" baseline="0" dirty="0" err="1"/>
              <a:t>TextFieldFrame</a:t>
            </a:r>
            <a:r>
              <a:rPr lang="en-US" baseline="0" dirty="0"/>
              <a:t>(); </a:t>
            </a:r>
          </a:p>
          <a:p>
            <a:r>
              <a:rPr lang="en-US" baseline="0" dirty="0"/>
              <a:t>      </a:t>
            </a:r>
            <a:r>
              <a:rPr lang="en-US" baseline="0" dirty="0" err="1"/>
              <a:t>textFieldFrame.setDefaultCloseOperation</a:t>
            </a:r>
            <a:r>
              <a:rPr lang="en-US" baseline="0" dirty="0"/>
              <a:t>( </a:t>
            </a:r>
            <a:r>
              <a:rPr lang="en-US" baseline="0" dirty="0" err="1"/>
              <a:t>JFrame.EXIT_ON_CLOSE</a:t>
            </a:r>
            <a:r>
              <a:rPr lang="en-US" baseline="0" dirty="0"/>
              <a:t> );</a:t>
            </a:r>
          </a:p>
          <a:p>
            <a:r>
              <a:rPr lang="en-US" baseline="0" dirty="0"/>
              <a:t>      </a:t>
            </a:r>
            <a:r>
              <a:rPr lang="en-US" baseline="0" dirty="0" err="1"/>
              <a:t>textFieldFrame.setSize</a:t>
            </a:r>
            <a:r>
              <a:rPr lang="en-US" baseline="0" dirty="0"/>
              <a:t>( 325, 100 ); // set frame size</a:t>
            </a:r>
          </a:p>
          <a:p>
            <a:r>
              <a:rPr lang="en-US" baseline="0" dirty="0"/>
              <a:t>      </a:t>
            </a:r>
            <a:r>
              <a:rPr lang="en-US" baseline="0" dirty="0" err="1"/>
              <a:t>textFieldFrame.setVisible</a:t>
            </a:r>
            <a:r>
              <a:rPr lang="en-US" baseline="0" dirty="0"/>
              <a:t>( true ); // display frame</a:t>
            </a:r>
          </a:p>
          <a:p>
            <a:r>
              <a:rPr lang="en-US" baseline="0" dirty="0"/>
              <a:t>   } // end main</a:t>
            </a:r>
          </a:p>
          <a:p>
            <a:r>
              <a:rPr lang="en-US" baseline="0" dirty="0"/>
              <a:t>} // end class </a:t>
            </a:r>
            <a:r>
              <a:rPr lang="en-US" baseline="0" dirty="0" err="1"/>
              <a:t>TextFieldTest</a:t>
            </a:r>
            <a:endParaRPr lang="en-US" baseline="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2743200"/>
            <a:ext cx="8229600" cy="1143000"/>
          </a:xfrm>
        </p:spPr>
        <p:txBody>
          <a:bodyPr/>
          <a:lstStyle/>
          <a:p>
            <a:pPr eaLnBrk="1" hangingPunct="1">
              <a:defRPr/>
            </a:pPr>
            <a:r>
              <a:rPr lang="en-US" sz="4000"/>
              <a:t>Event handling with </a:t>
            </a:r>
            <a:br>
              <a:rPr lang="en-US" sz="4000"/>
            </a:br>
            <a:r>
              <a:rPr lang="en-US" sz="4000"/>
              <a:t>Anonymous Inner Class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381000" y="228600"/>
            <a:ext cx="8458200" cy="6400800"/>
          </a:xfrm>
        </p:spPr>
        <p:txBody>
          <a:bodyPr/>
          <a:lstStyle/>
          <a:p>
            <a:pPr eaLnBrk="1" hangingPunct="1">
              <a:lnSpc>
                <a:spcPct val="80000"/>
              </a:lnSpc>
              <a:buFontTx/>
              <a:buNone/>
            </a:pPr>
            <a:r>
              <a:rPr lang="en-US" sz="1400" noProof="1"/>
              <a:t>public class ButtonFrame extends JFrame </a:t>
            </a:r>
          </a:p>
          <a:p>
            <a:pPr eaLnBrk="1" hangingPunct="1">
              <a:lnSpc>
                <a:spcPct val="80000"/>
              </a:lnSpc>
              <a:buFontTx/>
              <a:buNone/>
            </a:pPr>
            <a:r>
              <a:rPr lang="en-US" sz="1400" noProof="1"/>
              <a:t>{</a:t>
            </a:r>
          </a:p>
          <a:p>
            <a:pPr eaLnBrk="1" hangingPunct="1">
              <a:lnSpc>
                <a:spcPct val="80000"/>
              </a:lnSpc>
              <a:buFontTx/>
              <a:buNone/>
            </a:pPr>
            <a:r>
              <a:rPr lang="en-US" sz="1400" noProof="1"/>
              <a:t>   private JButton plainJButton; // button with just text</a:t>
            </a:r>
          </a:p>
          <a:p>
            <a:pPr eaLnBrk="1" hangingPunct="1">
              <a:lnSpc>
                <a:spcPct val="80000"/>
              </a:lnSpc>
              <a:buFontTx/>
              <a:buNone/>
            </a:pPr>
            <a:endParaRPr lang="en-US" sz="1400" dirty="0"/>
          </a:p>
          <a:p>
            <a:pPr eaLnBrk="1" hangingPunct="1">
              <a:lnSpc>
                <a:spcPct val="80000"/>
              </a:lnSpc>
              <a:buFontTx/>
              <a:buNone/>
            </a:pPr>
            <a:r>
              <a:rPr lang="en-US" sz="1400" noProof="1"/>
              <a:t>// ButtonFrame adds JButtons to JFrame</a:t>
            </a:r>
          </a:p>
          <a:p>
            <a:pPr eaLnBrk="1" hangingPunct="1">
              <a:lnSpc>
                <a:spcPct val="80000"/>
              </a:lnSpc>
              <a:buFontTx/>
              <a:buNone/>
            </a:pPr>
            <a:r>
              <a:rPr lang="en-US" sz="1400" noProof="1"/>
              <a:t>   public ButtonFrame()</a:t>
            </a:r>
          </a:p>
          <a:p>
            <a:pPr eaLnBrk="1" hangingPunct="1">
              <a:lnSpc>
                <a:spcPct val="80000"/>
              </a:lnSpc>
              <a:buFontTx/>
              <a:buNone/>
            </a:pPr>
            <a:r>
              <a:rPr lang="en-US" sz="1400" noProof="1"/>
              <a:t>   {</a:t>
            </a:r>
          </a:p>
          <a:p>
            <a:pPr eaLnBrk="1" hangingPunct="1">
              <a:lnSpc>
                <a:spcPct val="80000"/>
              </a:lnSpc>
              <a:buFontTx/>
              <a:buNone/>
            </a:pPr>
            <a:r>
              <a:rPr lang="en-US" sz="1400" noProof="1"/>
              <a:t>      super( "Testing Buttons" );</a:t>
            </a:r>
          </a:p>
          <a:p>
            <a:pPr eaLnBrk="1" hangingPunct="1">
              <a:lnSpc>
                <a:spcPct val="80000"/>
              </a:lnSpc>
              <a:buFontTx/>
              <a:buNone/>
            </a:pPr>
            <a:r>
              <a:rPr lang="en-US" sz="1400" noProof="1"/>
              <a:t>      setLayout( new FlowLayout() ); // set frame layout</a:t>
            </a:r>
          </a:p>
          <a:p>
            <a:pPr eaLnBrk="1" hangingPunct="1">
              <a:lnSpc>
                <a:spcPct val="80000"/>
              </a:lnSpc>
              <a:buFontTx/>
              <a:buNone/>
            </a:pPr>
            <a:endParaRPr lang="en-US" sz="1400" noProof="1"/>
          </a:p>
          <a:p>
            <a:pPr eaLnBrk="1" hangingPunct="1">
              <a:lnSpc>
                <a:spcPct val="80000"/>
              </a:lnSpc>
              <a:buFontTx/>
              <a:buNone/>
            </a:pPr>
            <a:r>
              <a:rPr lang="en-US" sz="1400" noProof="1"/>
              <a:t>      plainJButton = new JButton( "Plain Button" ); // button with text</a:t>
            </a:r>
          </a:p>
          <a:p>
            <a:pPr eaLnBrk="1" hangingPunct="1">
              <a:lnSpc>
                <a:spcPct val="80000"/>
              </a:lnSpc>
              <a:buFontTx/>
              <a:buNone/>
            </a:pPr>
            <a:r>
              <a:rPr lang="en-US" sz="1400" noProof="1"/>
              <a:t>      add( plainJButton ); // add plainJButton to JFrame</a:t>
            </a:r>
          </a:p>
          <a:p>
            <a:pPr eaLnBrk="1" hangingPunct="1">
              <a:lnSpc>
                <a:spcPct val="80000"/>
              </a:lnSpc>
              <a:buFontTx/>
              <a:buNone/>
            </a:pPr>
            <a:endParaRPr lang="en-US" sz="1400" noProof="1"/>
          </a:p>
          <a:p>
            <a:pPr eaLnBrk="1" hangingPunct="1">
              <a:lnSpc>
                <a:spcPct val="80000"/>
              </a:lnSpc>
              <a:buFontTx/>
              <a:buNone/>
            </a:pPr>
            <a:r>
              <a:rPr lang="en-US" sz="1400" noProof="1"/>
              <a:t>      // create new ButtonHandler for button event handling </a:t>
            </a:r>
          </a:p>
          <a:p>
            <a:pPr eaLnBrk="1" hangingPunct="1">
              <a:lnSpc>
                <a:spcPct val="80000"/>
              </a:lnSpc>
              <a:buFontTx/>
              <a:buNone/>
            </a:pPr>
            <a:r>
              <a:rPr lang="en-US" sz="1400" noProof="1"/>
              <a:t>      ButtonHandler handler = new ButtonHandler();</a:t>
            </a:r>
          </a:p>
          <a:p>
            <a:pPr eaLnBrk="1" hangingPunct="1">
              <a:lnSpc>
                <a:spcPct val="80000"/>
              </a:lnSpc>
              <a:buFontTx/>
              <a:buNone/>
            </a:pPr>
            <a:r>
              <a:rPr lang="en-US" sz="1400" dirty="0"/>
              <a:t>	</a:t>
            </a:r>
            <a:r>
              <a:rPr lang="en-US" sz="1400" noProof="1"/>
              <a:t>plainJButton.addActionListener( handler );</a:t>
            </a:r>
          </a:p>
          <a:p>
            <a:pPr eaLnBrk="1" hangingPunct="1">
              <a:lnSpc>
                <a:spcPct val="80000"/>
              </a:lnSpc>
              <a:buFontTx/>
              <a:buNone/>
            </a:pPr>
            <a:r>
              <a:rPr lang="en-US" sz="1400" noProof="1"/>
              <a:t>   } // end ButtonFrame constructor</a:t>
            </a:r>
          </a:p>
          <a:p>
            <a:pPr eaLnBrk="1" hangingPunct="1">
              <a:lnSpc>
                <a:spcPct val="80000"/>
              </a:lnSpc>
              <a:buFontTx/>
              <a:buNone/>
            </a:pPr>
            <a:endParaRPr lang="en-US" sz="1400" noProof="1"/>
          </a:p>
          <a:p>
            <a:pPr eaLnBrk="1" hangingPunct="1">
              <a:lnSpc>
                <a:spcPct val="80000"/>
              </a:lnSpc>
              <a:buFontTx/>
              <a:buNone/>
            </a:pPr>
            <a:r>
              <a:rPr lang="en-US" sz="1400" noProof="1"/>
              <a:t>   // inner class for button event handling</a:t>
            </a:r>
          </a:p>
          <a:p>
            <a:pPr eaLnBrk="1" hangingPunct="1">
              <a:lnSpc>
                <a:spcPct val="80000"/>
              </a:lnSpc>
              <a:buFontTx/>
              <a:buNone/>
            </a:pPr>
            <a:r>
              <a:rPr lang="en-US" sz="1400" noProof="1"/>
              <a:t>   private class ButtonHandler implements ActionListener </a:t>
            </a:r>
          </a:p>
          <a:p>
            <a:pPr eaLnBrk="1" hangingPunct="1">
              <a:lnSpc>
                <a:spcPct val="80000"/>
              </a:lnSpc>
              <a:buFontTx/>
              <a:buNone/>
            </a:pPr>
            <a:r>
              <a:rPr lang="en-US" sz="1400" noProof="1"/>
              <a:t>   {</a:t>
            </a:r>
          </a:p>
          <a:p>
            <a:pPr eaLnBrk="1" hangingPunct="1">
              <a:lnSpc>
                <a:spcPct val="80000"/>
              </a:lnSpc>
              <a:buFontTx/>
              <a:buNone/>
            </a:pPr>
            <a:r>
              <a:rPr lang="en-US" sz="1400" noProof="1"/>
              <a:t>      // handle button event</a:t>
            </a:r>
          </a:p>
          <a:p>
            <a:pPr eaLnBrk="1" hangingPunct="1">
              <a:lnSpc>
                <a:spcPct val="80000"/>
              </a:lnSpc>
              <a:buFontTx/>
              <a:buNone/>
            </a:pPr>
            <a:r>
              <a:rPr lang="en-US" sz="1400" noProof="1"/>
              <a:t>      public void actionPerformed( ActionEvent event )</a:t>
            </a:r>
          </a:p>
          <a:p>
            <a:pPr eaLnBrk="1" hangingPunct="1">
              <a:lnSpc>
                <a:spcPct val="80000"/>
              </a:lnSpc>
              <a:buFontTx/>
              <a:buNone/>
            </a:pPr>
            <a:r>
              <a:rPr lang="en-US" sz="1400" noProof="1"/>
              <a:t>      {</a:t>
            </a:r>
          </a:p>
          <a:p>
            <a:pPr eaLnBrk="1" hangingPunct="1">
              <a:lnSpc>
                <a:spcPct val="80000"/>
              </a:lnSpc>
              <a:buFontTx/>
              <a:buNone/>
            </a:pPr>
            <a:r>
              <a:rPr lang="en-US" sz="1400" noProof="1"/>
              <a:t>         JOptionPane.showMessageDialog( ButtonFrame.this, String.format(</a:t>
            </a:r>
          </a:p>
          <a:p>
            <a:pPr eaLnBrk="1" hangingPunct="1">
              <a:lnSpc>
                <a:spcPct val="80000"/>
              </a:lnSpc>
              <a:buFontTx/>
              <a:buNone/>
            </a:pPr>
            <a:r>
              <a:rPr lang="en-US" sz="1400" noProof="1"/>
              <a:t>            "You pressed: %s", event.getActionCommand() ) );</a:t>
            </a:r>
          </a:p>
          <a:p>
            <a:pPr eaLnBrk="1" hangingPunct="1">
              <a:lnSpc>
                <a:spcPct val="80000"/>
              </a:lnSpc>
              <a:buFontTx/>
              <a:buNone/>
            </a:pPr>
            <a:r>
              <a:rPr lang="en-US" sz="1400" noProof="1"/>
              <a:t>      } // end method actionPerformed</a:t>
            </a:r>
          </a:p>
          <a:p>
            <a:pPr eaLnBrk="1" hangingPunct="1">
              <a:lnSpc>
                <a:spcPct val="80000"/>
              </a:lnSpc>
              <a:buFontTx/>
              <a:buNone/>
            </a:pPr>
            <a:r>
              <a:rPr lang="en-US" sz="1400" noProof="1"/>
              <a:t>   } // end private inner class ButtonHandler</a:t>
            </a:r>
          </a:p>
          <a:p>
            <a:pPr eaLnBrk="1" hangingPunct="1">
              <a:lnSpc>
                <a:spcPct val="80000"/>
              </a:lnSpc>
              <a:buFontTx/>
              <a:buNone/>
            </a:pPr>
            <a:r>
              <a:rPr lang="en-US" sz="1400" noProof="1"/>
              <a:t>} // end class ButtonFrame</a:t>
            </a:r>
          </a:p>
          <a:p>
            <a:pPr eaLnBrk="1" hangingPunct="1">
              <a:lnSpc>
                <a:spcPct val="80000"/>
              </a:lnSpc>
            </a:pPr>
            <a:endParaRPr lang="en-US" sz="12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457200" y="457200"/>
            <a:ext cx="8839200" cy="6019800"/>
          </a:xfrm>
          <a:prstGeom prst="rect">
            <a:avLst/>
          </a:prstGeom>
          <a:noFill/>
          <a:ln w="9525">
            <a:noFill/>
            <a:miter lim="800000"/>
            <a:headEnd/>
            <a:tailEnd/>
          </a:ln>
          <a:effectLst/>
        </p:spPr>
        <p:txBody>
          <a:bodyPr/>
          <a:lstStyle/>
          <a:p>
            <a:pPr marL="342900" indent="-342900" eaLnBrk="1" hangingPunct="1">
              <a:lnSpc>
                <a:spcPct val="80000"/>
              </a:lnSpc>
              <a:spcBef>
                <a:spcPct val="20000"/>
              </a:spcBef>
              <a:buClr>
                <a:schemeClr val="tx2"/>
              </a:buClr>
            </a:pPr>
            <a:r>
              <a:rPr lang="en-US" sz="1400" baseline="0" noProof="1"/>
              <a:t>public class ButtonFrame extends JFrame </a:t>
            </a:r>
          </a:p>
          <a:p>
            <a:pPr marL="342900" indent="-342900" eaLnBrk="1" hangingPunct="1">
              <a:lnSpc>
                <a:spcPct val="80000"/>
              </a:lnSpc>
              <a:spcBef>
                <a:spcPct val="20000"/>
              </a:spcBef>
              <a:buClr>
                <a:schemeClr val="tx2"/>
              </a:buClr>
            </a:pPr>
            <a:r>
              <a:rPr lang="en-US" sz="1400" baseline="0" noProof="1"/>
              <a:t>{</a:t>
            </a:r>
          </a:p>
          <a:p>
            <a:pPr marL="342900" indent="-342900" eaLnBrk="1" hangingPunct="1">
              <a:lnSpc>
                <a:spcPct val="80000"/>
              </a:lnSpc>
              <a:spcBef>
                <a:spcPct val="20000"/>
              </a:spcBef>
              <a:buClr>
                <a:schemeClr val="tx2"/>
              </a:buClr>
            </a:pPr>
            <a:r>
              <a:rPr lang="en-US" sz="1400" baseline="0" noProof="1"/>
              <a:t>   private JButton plainJButton; // button with just text</a:t>
            </a:r>
          </a:p>
          <a:p>
            <a:pPr marL="342900" indent="-342900" eaLnBrk="1" hangingPunct="1">
              <a:lnSpc>
                <a:spcPct val="80000"/>
              </a:lnSpc>
              <a:spcBef>
                <a:spcPct val="20000"/>
              </a:spcBef>
              <a:buClr>
                <a:schemeClr val="tx2"/>
              </a:buClr>
            </a:pPr>
            <a:endParaRPr lang="en-US" sz="1400" baseline="0" dirty="0"/>
          </a:p>
          <a:p>
            <a:pPr marL="342900" indent="-342900" eaLnBrk="1" hangingPunct="1">
              <a:lnSpc>
                <a:spcPct val="80000"/>
              </a:lnSpc>
              <a:spcBef>
                <a:spcPct val="20000"/>
              </a:spcBef>
              <a:buClr>
                <a:schemeClr val="tx2"/>
              </a:buClr>
            </a:pPr>
            <a:r>
              <a:rPr lang="en-US" sz="1400" baseline="0" dirty="0"/>
              <a:t>   </a:t>
            </a:r>
            <a:r>
              <a:rPr lang="en-US" sz="1400" baseline="0" noProof="1"/>
              <a:t>// ButtonFrame adds JButtons to JFrame</a:t>
            </a:r>
          </a:p>
          <a:p>
            <a:pPr marL="342900" indent="-342900" eaLnBrk="1" hangingPunct="1">
              <a:lnSpc>
                <a:spcPct val="80000"/>
              </a:lnSpc>
              <a:spcBef>
                <a:spcPct val="20000"/>
              </a:spcBef>
              <a:buClr>
                <a:schemeClr val="tx2"/>
              </a:buClr>
            </a:pPr>
            <a:r>
              <a:rPr lang="en-US" sz="1400" baseline="0" noProof="1"/>
              <a:t>   public ButtonFrame()</a:t>
            </a:r>
          </a:p>
          <a:p>
            <a:pPr marL="342900" indent="-342900" eaLnBrk="1" hangingPunct="1">
              <a:lnSpc>
                <a:spcPct val="80000"/>
              </a:lnSpc>
              <a:spcBef>
                <a:spcPct val="20000"/>
              </a:spcBef>
              <a:buClr>
                <a:schemeClr val="tx2"/>
              </a:buClr>
            </a:pPr>
            <a:r>
              <a:rPr lang="en-US" sz="1400" baseline="0" noProof="1"/>
              <a:t>   {</a:t>
            </a:r>
          </a:p>
          <a:p>
            <a:pPr marL="342900" indent="-342900" eaLnBrk="1" hangingPunct="1">
              <a:lnSpc>
                <a:spcPct val="80000"/>
              </a:lnSpc>
              <a:spcBef>
                <a:spcPct val="20000"/>
              </a:spcBef>
              <a:buClr>
                <a:schemeClr val="tx2"/>
              </a:buClr>
            </a:pPr>
            <a:r>
              <a:rPr lang="en-US" sz="1400" baseline="0" noProof="1"/>
              <a:t>      super( "Testing Buttons" );</a:t>
            </a:r>
          </a:p>
          <a:p>
            <a:pPr marL="342900" indent="-342900" eaLnBrk="1" hangingPunct="1">
              <a:lnSpc>
                <a:spcPct val="80000"/>
              </a:lnSpc>
              <a:spcBef>
                <a:spcPct val="20000"/>
              </a:spcBef>
              <a:buClr>
                <a:schemeClr val="tx2"/>
              </a:buClr>
            </a:pPr>
            <a:r>
              <a:rPr lang="en-US" sz="1400" baseline="0" noProof="1"/>
              <a:t>      setLayout( new FlowLayout() ); // set frame layout</a:t>
            </a:r>
          </a:p>
          <a:p>
            <a:pPr marL="342900" indent="-342900" eaLnBrk="1" hangingPunct="1">
              <a:lnSpc>
                <a:spcPct val="80000"/>
              </a:lnSpc>
              <a:spcBef>
                <a:spcPct val="20000"/>
              </a:spcBef>
              <a:buClr>
                <a:schemeClr val="tx2"/>
              </a:buClr>
            </a:pPr>
            <a:endParaRPr lang="en-US" sz="1400" baseline="0" noProof="1"/>
          </a:p>
          <a:p>
            <a:pPr marL="342900" indent="-342900" eaLnBrk="1" hangingPunct="1">
              <a:lnSpc>
                <a:spcPct val="80000"/>
              </a:lnSpc>
              <a:spcBef>
                <a:spcPct val="20000"/>
              </a:spcBef>
              <a:buClr>
                <a:schemeClr val="tx2"/>
              </a:buClr>
            </a:pPr>
            <a:r>
              <a:rPr lang="en-US" sz="1400" baseline="0" noProof="1"/>
              <a:t>      plainJButton = new JButton( "Plain Button" ); // button with text</a:t>
            </a:r>
          </a:p>
          <a:p>
            <a:pPr marL="342900" indent="-342900" eaLnBrk="1" hangingPunct="1">
              <a:lnSpc>
                <a:spcPct val="80000"/>
              </a:lnSpc>
              <a:spcBef>
                <a:spcPct val="20000"/>
              </a:spcBef>
              <a:buClr>
                <a:schemeClr val="tx2"/>
              </a:buClr>
            </a:pPr>
            <a:r>
              <a:rPr lang="en-US" sz="1400" baseline="0" noProof="1"/>
              <a:t>      add( plainJButton ); // add plainJButton to JFrame</a:t>
            </a:r>
          </a:p>
          <a:p>
            <a:pPr marL="342900" indent="-342900" eaLnBrk="1" hangingPunct="1">
              <a:lnSpc>
                <a:spcPct val="80000"/>
              </a:lnSpc>
              <a:spcBef>
                <a:spcPct val="20000"/>
              </a:spcBef>
              <a:buClr>
                <a:schemeClr val="tx2"/>
              </a:buClr>
            </a:pPr>
            <a:endParaRPr lang="en-US" sz="1400" baseline="0" noProof="1"/>
          </a:p>
          <a:p>
            <a:pPr marL="342900" indent="-342900" eaLnBrk="1" hangingPunct="1">
              <a:lnSpc>
                <a:spcPct val="80000"/>
              </a:lnSpc>
              <a:spcBef>
                <a:spcPct val="20000"/>
              </a:spcBef>
              <a:buClr>
                <a:schemeClr val="tx2"/>
              </a:buClr>
            </a:pPr>
            <a:r>
              <a:rPr lang="en-US" sz="1400" baseline="0" noProof="1"/>
              <a:t>      //</a:t>
            </a:r>
            <a:r>
              <a:rPr lang="en-US" sz="1400" baseline="0" dirty="0"/>
              <a:t>Use anonymous inner class</a:t>
            </a:r>
            <a:r>
              <a:rPr lang="en-US" sz="1400" baseline="0" noProof="1"/>
              <a:t> </a:t>
            </a:r>
          </a:p>
          <a:p>
            <a:pPr marL="342900" indent="-342900" eaLnBrk="1" hangingPunct="1">
              <a:lnSpc>
                <a:spcPct val="80000"/>
              </a:lnSpc>
              <a:spcBef>
                <a:spcPct val="20000"/>
              </a:spcBef>
              <a:buClr>
                <a:schemeClr val="tx2"/>
              </a:buClr>
            </a:pPr>
            <a:r>
              <a:rPr lang="en-US" sz="1400" baseline="0" dirty="0"/>
              <a:t>	</a:t>
            </a:r>
            <a:r>
              <a:rPr lang="en-US" sz="1400" baseline="0" noProof="1"/>
              <a:t>plainJButton.addActionListener( </a:t>
            </a:r>
            <a:endParaRPr lang="en-US" sz="1400" baseline="0" dirty="0"/>
          </a:p>
          <a:p>
            <a:pPr marL="342900" indent="-342900" eaLnBrk="1" hangingPunct="1">
              <a:lnSpc>
                <a:spcPct val="80000"/>
              </a:lnSpc>
              <a:spcBef>
                <a:spcPct val="20000"/>
              </a:spcBef>
              <a:buClr>
                <a:schemeClr val="tx2"/>
              </a:buClr>
            </a:pPr>
            <a:r>
              <a:rPr lang="en-US" sz="1400" baseline="0" dirty="0"/>
              <a:t>	new </a:t>
            </a:r>
            <a:r>
              <a:rPr lang="en-US" sz="1400" baseline="0" noProof="1"/>
              <a:t> ActionListener</a:t>
            </a:r>
            <a:r>
              <a:rPr lang="en-US" sz="1400" baseline="0" dirty="0"/>
              <a:t> ()</a:t>
            </a:r>
            <a:r>
              <a:rPr lang="en-US" sz="1400" baseline="0" noProof="1"/>
              <a:t> </a:t>
            </a:r>
            <a:r>
              <a:rPr lang="en-US" sz="1400" baseline="0" dirty="0"/>
              <a:t> // anonymous inner class</a:t>
            </a:r>
            <a:endParaRPr lang="en-US" sz="1400" baseline="0" noProof="1"/>
          </a:p>
          <a:p>
            <a:pPr marL="342900" indent="-342900" eaLnBrk="1" hangingPunct="1">
              <a:lnSpc>
                <a:spcPct val="80000"/>
              </a:lnSpc>
              <a:spcBef>
                <a:spcPct val="20000"/>
              </a:spcBef>
              <a:buClr>
                <a:schemeClr val="tx2"/>
              </a:buClr>
            </a:pPr>
            <a:r>
              <a:rPr lang="en-US" sz="1400" baseline="0" noProof="1"/>
              <a:t>   </a:t>
            </a:r>
            <a:r>
              <a:rPr lang="en-US" sz="1400" baseline="0" dirty="0"/>
              <a:t>	     </a:t>
            </a:r>
            <a:r>
              <a:rPr lang="en-US" sz="1400" baseline="0" noProof="1"/>
              <a:t>{</a:t>
            </a:r>
          </a:p>
          <a:p>
            <a:pPr marL="342900" indent="-342900" eaLnBrk="1" hangingPunct="1">
              <a:lnSpc>
                <a:spcPct val="80000"/>
              </a:lnSpc>
              <a:spcBef>
                <a:spcPct val="20000"/>
              </a:spcBef>
              <a:buClr>
                <a:schemeClr val="tx2"/>
              </a:buClr>
            </a:pPr>
            <a:r>
              <a:rPr lang="en-US" sz="1400" baseline="0" noProof="1"/>
              <a:t>      </a:t>
            </a:r>
            <a:r>
              <a:rPr lang="en-US" sz="1400" baseline="0" dirty="0"/>
              <a:t>		</a:t>
            </a:r>
            <a:r>
              <a:rPr lang="en-US" sz="1400" baseline="0" noProof="1"/>
              <a:t>// handle button event</a:t>
            </a:r>
          </a:p>
          <a:p>
            <a:pPr marL="342900" indent="-342900" eaLnBrk="1" hangingPunct="1">
              <a:lnSpc>
                <a:spcPct val="80000"/>
              </a:lnSpc>
              <a:spcBef>
                <a:spcPct val="20000"/>
              </a:spcBef>
              <a:buClr>
                <a:schemeClr val="tx2"/>
              </a:buClr>
            </a:pPr>
            <a:r>
              <a:rPr lang="en-US" sz="1400" baseline="0" noProof="1"/>
              <a:t>      </a:t>
            </a:r>
            <a:r>
              <a:rPr lang="en-US" sz="1400" baseline="0" dirty="0"/>
              <a:t>		</a:t>
            </a:r>
            <a:r>
              <a:rPr lang="en-US" sz="1400" baseline="0" noProof="1"/>
              <a:t>public void actionPerformed( ActionEvent event )</a:t>
            </a:r>
          </a:p>
          <a:p>
            <a:pPr marL="342900" indent="-342900" eaLnBrk="1" hangingPunct="1">
              <a:lnSpc>
                <a:spcPct val="80000"/>
              </a:lnSpc>
              <a:spcBef>
                <a:spcPct val="20000"/>
              </a:spcBef>
              <a:buClr>
                <a:schemeClr val="tx2"/>
              </a:buClr>
            </a:pPr>
            <a:r>
              <a:rPr lang="en-US" sz="1400" baseline="0" noProof="1"/>
              <a:t>      </a:t>
            </a:r>
            <a:r>
              <a:rPr lang="en-US" sz="1400" baseline="0" dirty="0"/>
              <a:t>		</a:t>
            </a:r>
            <a:r>
              <a:rPr lang="en-US" sz="1400" baseline="0" noProof="1"/>
              <a:t>{</a:t>
            </a:r>
          </a:p>
          <a:p>
            <a:pPr marL="342900" indent="-342900" eaLnBrk="1" hangingPunct="1">
              <a:lnSpc>
                <a:spcPct val="80000"/>
              </a:lnSpc>
              <a:spcBef>
                <a:spcPct val="20000"/>
              </a:spcBef>
              <a:buClr>
                <a:schemeClr val="tx2"/>
              </a:buClr>
            </a:pPr>
            <a:r>
              <a:rPr lang="en-US" sz="1400" baseline="0" noProof="1"/>
              <a:t>         </a:t>
            </a:r>
            <a:r>
              <a:rPr lang="en-US" sz="1400" baseline="0" dirty="0"/>
              <a:t>	      </a:t>
            </a:r>
            <a:r>
              <a:rPr lang="en-US" sz="1400" baseline="0" noProof="1"/>
              <a:t>JOptionPane.showMessageDialog( ButtonFrame.this, String.format("You pressed: %s", </a:t>
            </a:r>
            <a:r>
              <a:rPr lang="en-US" sz="1400" baseline="0" dirty="0"/>
              <a:t>			</a:t>
            </a:r>
            <a:r>
              <a:rPr lang="en-US" sz="1400" baseline="0" noProof="1"/>
              <a:t>event.getActionCommand() ) );</a:t>
            </a:r>
          </a:p>
          <a:p>
            <a:pPr marL="342900" indent="-342900" eaLnBrk="1" hangingPunct="1">
              <a:lnSpc>
                <a:spcPct val="80000"/>
              </a:lnSpc>
              <a:spcBef>
                <a:spcPct val="20000"/>
              </a:spcBef>
              <a:buClr>
                <a:schemeClr val="tx2"/>
              </a:buClr>
            </a:pPr>
            <a:r>
              <a:rPr lang="en-US" sz="1400" baseline="0" noProof="1"/>
              <a:t>      </a:t>
            </a:r>
            <a:r>
              <a:rPr lang="en-US" sz="1400" baseline="0" dirty="0"/>
              <a:t>		</a:t>
            </a:r>
            <a:r>
              <a:rPr lang="en-US" sz="1400" baseline="0" noProof="1"/>
              <a:t>} // end method actionPerformed</a:t>
            </a:r>
            <a:endParaRPr lang="en-US" sz="1400" baseline="0" dirty="0"/>
          </a:p>
          <a:p>
            <a:pPr marL="342900" indent="-342900" eaLnBrk="1" hangingPunct="1">
              <a:lnSpc>
                <a:spcPct val="80000"/>
              </a:lnSpc>
              <a:spcBef>
                <a:spcPct val="20000"/>
              </a:spcBef>
              <a:buClr>
                <a:schemeClr val="tx2"/>
              </a:buClr>
            </a:pPr>
            <a:r>
              <a:rPr lang="en-US" sz="1400" baseline="0" dirty="0"/>
              <a:t>	    } // end of anonymous inner class</a:t>
            </a:r>
          </a:p>
          <a:p>
            <a:pPr marL="342900" indent="-342900" eaLnBrk="1" hangingPunct="1">
              <a:lnSpc>
                <a:spcPct val="80000"/>
              </a:lnSpc>
              <a:spcBef>
                <a:spcPct val="20000"/>
              </a:spcBef>
              <a:buClr>
                <a:schemeClr val="tx2"/>
              </a:buClr>
            </a:pPr>
            <a:r>
              <a:rPr lang="en-US" sz="1400" baseline="0" dirty="0"/>
              <a:t>      </a:t>
            </a:r>
            <a:r>
              <a:rPr lang="en-US" sz="1400" baseline="0" noProof="1"/>
              <a:t> </a:t>
            </a:r>
            <a:r>
              <a:rPr lang="en-US" sz="1400" baseline="0" dirty="0"/>
              <a:t>   </a:t>
            </a:r>
            <a:r>
              <a:rPr lang="en-US" sz="1400" baseline="0" noProof="1"/>
              <a:t>);</a:t>
            </a:r>
            <a:r>
              <a:rPr lang="en-US" sz="1400" baseline="0" dirty="0"/>
              <a:t> // end of add</a:t>
            </a:r>
          </a:p>
          <a:p>
            <a:pPr marL="342900" indent="-342900" eaLnBrk="1" hangingPunct="1">
              <a:lnSpc>
                <a:spcPct val="80000"/>
              </a:lnSpc>
              <a:spcBef>
                <a:spcPct val="20000"/>
              </a:spcBef>
              <a:buClr>
                <a:schemeClr val="tx2"/>
              </a:buClr>
            </a:pPr>
            <a:r>
              <a:rPr lang="en-US" sz="1400" baseline="0" dirty="0"/>
              <a:t>	</a:t>
            </a:r>
            <a:r>
              <a:rPr lang="en-US" sz="1400" baseline="0" noProof="1"/>
              <a:t>} // end ButtonFrame constructor</a:t>
            </a:r>
          </a:p>
          <a:p>
            <a:pPr marL="342900" indent="-342900" eaLnBrk="1" hangingPunct="1">
              <a:lnSpc>
                <a:spcPct val="80000"/>
              </a:lnSpc>
              <a:spcBef>
                <a:spcPct val="20000"/>
              </a:spcBef>
              <a:buClr>
                <a:schemeClr val="tx2"/>
              </a:buClr>
            </a:pPr>
            <a:r>
              <a:rPr lang="en-US" sz="1400" baseline="0" noProof="1"/>
              <a:t>} // end class ButtonFrame</a:t>
            </a:r>
          </a:p>
          <a:p>
            <a:pPr marL="342900" indent="-342900" eaLnBrk="1" hangingPunct="1">
              <a:lnSpc>
                <a:spcPct val="80000"/>
              </a:lnSpc>
              <a:spcBef>
                <a:spcPct val="20000"/>
              </a:spcBef>
              <a:buClr>
                <a:schemeClr val="tx2"/>
              </a:buClr>
              <a:buFontTx/>
              <a:buChar char="•"/>
            </a:pPr>
            <a:endParaRPr lang="en-US" sz="1200" baseline="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a:t>Top level containers</a:t>
            </a:r>
          </a:p>
        </p:txBody>
      </p:sp>
      <p:sp>
        <p:nvSpPr>
          <p:cNvPr id="9219" name="Rectangle 3"/>
          <p:cNvSpPr>
            <a:spLocks noGrp="1" noChangeArrowheads="1"/>
          </p:cNvSpPr>
          <p:nvPr>
            <p:ph type="body" idx="1"/>
          </p:nvPr>
        </p:nvSpPr>
        <p:spPr>
          <a:xfrm>
            <a:off x="457200" y="1219200"/>
            <a:ext cx="8686800" cy="5105400"/>
          </a:xfrm>
        </p:spPr>
        <p:txBody>
          <a:bodyPr/>
          <a:lstStyle/>
          <a:p>
            <a:pPr algn="ctr" eaLnBrk="1" hangingPunct="1">
              <a:lnSpc>
                <a:spcPct val="80000"/>
              </a:lnSpc>
              <a:buFontTx/>
              <a:buNone/>
            </a:pPr>
            <a:r>
              <a:rPr lang="en-US" sz="2800"/>
              <a:t>java.lang.Object</a:t>
            </a:r>
          </a:p>
          <a:p>
            <a:pPr algn="ctr" eaLnBrk="1" hangingPunct="1">
              <a:lnSpc>
                <a:spcPct val="80000"/>
              </a:lnSpc>
              <a:buFontTx/>
              <a:buNone/>
            </a:pPr>
            <a:r>
              <a:rPr lang="en-US" sz="2800"/>
              <a:t> </a:t>
            </a:r>
          </a:p>
          <a:p>
            <a:pPr algn="ctr" eaLnBrk="1" hangingPunct="1">
              <a:lnSpc>
                <a:spcPct val="80000"/>
              </a:lnSpc>
              <a:buFontTx/>
              <a:buNone/>
            </a:pPr>
            <a:r>
              <a:rPr lang="en-US" sz="2800"/>
              <a:t>java.awt.Component</a:t>
            </a:r>
          </a:p>
          <a:p>
            <a:pPr algn="ctr" eaLnBrk="1" hangingPunct="1">
              <a:lnSpc>
                <a:spcPct val="80000"/>
              </a:lnSpc>
              <a:buFontTx/>
              <a:buNone/>
            </a:pPr>
            <a:endParaRPr lang="en-US" sz="2800"/>
          </a:p>
          <a:p>
            <a:pPr algn="ctr" eaLnBrk="1" hangingPunct="1">
              <a:lnSpc>
                <a:spcPct val="80000"/>
              </a:lnSpc>
              <a:buFontTx/>
              <a:buNone/>
            </a:pPr>
            <a:r>
              <a:rPr lang="en-US" sz="2800"/>
              <a:t>java.awt.Container  </a:t>
            </a:r>
          </a:p>
          <a:p>
            <a:pPr algn="ctr" eaLnBrk="1" hangingPunct="1">
              <a:lnSpc>
                <a:spcPct val="80000"/>
              </a:lnSpc>
              <a:buFontTx/>
              <a:buNone/>
            </a:pPr>
            <a:endParaRPr lang="en-US" sz="2800"/>
          </a:p>
          <a:p>
            <a:pPr algn="ctr" eaLnBrk="1" hangingPunct="1">
              <a:lnSpc>
                <a:spcPct val="80000"/>
              </a:lnSpc>
              <a:buFontTx/>
              <a:buNone/>
            </a:pPr>
            <a:r>
              <a:rPr lang="en-US" sz="2800"/>
              <a:t>java.awt.Window </a:t>
            </a:r>
          </a:p>
          <a:p>
            <a:pPr algn="ctr" eaLnBrk="1" hangingPunct="1">
              <a:lnSpc>
                <a:spcPct val="80000"/>
              </a:lnSpc>
              <a:buFontTx/>
              <a:buNone/>
            </a:pPr>
            <a:endParaRPr lang="en-US" sz="2800"/>
          </a:p>
          <a:p>
            <a:pPr algn="ctr" eaLnBrk="1" hangingPunct="1">
              <a:lnSpc>
                <a:spcPct val="80000"/>
              </a:lnSpc>
              <a:buFontTx/>
              <a:buNone/>
            </a:pPr>
            <a:r>
              <a:rPr lang="en-US" sz="2800"/>
              <a:t>java.awt.Frame  </a:t>
            </a:r>
          </a:p>
          <a:p>
            <a:pPr algn="ctr" eaLnBrk="1" hangingPunct="1">
              <a:lnSpc>
                <a:spcPct val="80000"/>
              </a:lnSpc>
              <a:buFontTx/>
              <a:buNone/>
            </a:pPr>
            <a:endParaRPr lang="en-US" sz="2800"/>
          </a:p>
          <a:p>
            <a:pPr algn="ctr" eaLnBrk="1" hangingPunct="1">
              <a:lnSpc>
                <a:spcPct val="80000"/>
              </a:lnSpc>
              <a:buFontTx/>
              <a:buNone/>
            </a:pPr>
            <a:r>
              <a:rPr lang="en-US" sz="2800" b="1"/>
              <a:t>javax.swing.JFrame</a:t>
            </a:r>
            <a:r>
              <a:rPr lang="en-US" sz="28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609600"/>
            <a:ext cx="8229600" cy="5486400"/>
          </a:xfrm>
        </p:spPr>
        <p:txBody>
          <a:bodyPr/>
          <a:lstStyle/>
          <a:p>
            <a:pPr algn="ctr" eaLnBrk="1" hangingPunct="1">
              <a:lnSpc>
                <a:spcPct val="90000"/>
              </a:lnSpc>
              <a:buFontTx/>
              <a:buNone/>
            </a:pPr>
            <a:r>
              <a:rPr lang="en-US" sz="2800"/>
              <a:t>java.lang.Object</a:t>
            </a:r>
          </a:p>
          <a:p>
            <a:pPr algn="ctr" eaLnBrk="1" hangingPunct="1">
              <a:lnSpc>
                <a:spcPct val="90000"/>
              </a:lnSpc>
              <a:buFontTx/>
              <a:buNone/>
            </a:pPr>
            <a:r>
              <a:rPr lang="en-US" sz="2800"/>
              <a:t> </a:t>
            </a:r>
          </a:p>
          <a:p>
            <a:pPr algn="ctr" eaLnBrk="1" hangingPunct="1">
              <a:lnSpc>
                <a:spcPct val="90000"/>
              </a:lnSpc>
              <a:buFontTx/>
              <a:buNone/>
            </a:pPr>
            <a:r>
              <a:rPr lang="en-US" sz="2800"/>
              <a:t>java.awt.Component </a:t>
            </a:r>
          </a:p>
          <a:p>
            <a:pPr algn="ctr" eaLnBrk="1" hangingPunct="1">
              <a:lnSpc>
                <a:spcPct val="90000"/>
              </a:lnSpc>
              <a:buFontTx/>
              <a:buNone/>
            </a:pPr>
            <a:endParaRPr lang="en-US" sz="2800"/>
          </a:p>
          <a:p>
            <a:pPr algn="ctr" eaLnBrk="1" hangingPunct="1">
              <a:lnSpc>
                <a:spcPct val="90000"/>
              </a:lnSpc>
              <a:buFontTx/>
              <a:buNone/>
            </a:pPr>
            <a:r>
              <a:rPr lang="en-US" sz="2800"/>
              <a:t>java.awt.Container</a:t>
            </a:r>
          </a:p>
          <a:p>
            <a:pPr algn="ctr" eaLnBrk="1" hangingPunct="1">
              <a:lnSpc>
                <a:spcPct val="90000"/>
              </a:lnSpc>
              <a:buFontTx/>
              <a:buNone/>
            </a:pPr>
            <a:endParaRPr lang="en-US" sz="2800"/>
          </a:p>
          <a:p>
            <a:pPr algn="ctr" eaLnBrk="1" hangingPunct="1">
              <a:lnSpc>
                <a:spcPct val="90000"/>
              </a:lnSpc>
              <a:buFontTx/>
              <a:buNone/>
            </a:pPr>
            <a:r>
              <a:rPr lang="en-US" sz="2800"/>
              <a:t>java.awt.Window </a:t>
            </a:r>
          </a:p>
          <a:p>
            <a:pPr algn="ctr" eaLnBrk="1" hangingPunct="1">
              <a:lnSpc>
                <a:spcPct val="90000"/>
              </a:lnSpc>
              <a:buFontTx/>
              <a:buNone/>
            </a:pPr>
            <a:endParaRPr lang="en-US" sz="2800"/>
          </a:p>
          <a:p>
            <a:pPr algn="ctr" eaLnBrk="1" hangingPunct="1">
              <a:lnSpc>
                <a:spcPct val="90000"/>
              </a:lnSpc>
              <a:buFontTx/>
              <a:buNone/>
            </a:pPr>
            <a:r>
              <a:rPr lang="en-US" sz="2800"/>
              <a:t>java.awt.Dialog </a:t>
            </a:r>
          </a:p>
          <a:p>
            <a:pPr algn="ctr" eaLnBrk="1" hangingPunct="1">
              <a:lnSpc>
                <a:spcPct val="90000"/>
              </a:lnSpc>
              <a:buFontTx/>
              <a:buNone/>
            </a:pPr>
            <a:endParaRPr lang="en-US" sz="2800"/>
          </a:p>
          <a:p>
            <a:pPr algn="ctr" eaLnBrk="1" hangingPunct="1">
              <a:lnSpc>
                <a:spcPct val="90000"/>
              </a:lnSpc>
              <a:buFontTx/>
              <a:buNone/>
            </a:pPr>
            <a:r>
              <a:rPr lang="en-US" sz="2800" b="1"/>
              <a:t>javax.swing.JDialog</a:t>
            </a:r>
            <a:r>
              <a:rPr lang="en-US" sz="28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57200" y="609600"/>
            <a:ext cx="8229600" cy="5486400"/>
          </a:xfrm>
        </p:spPr>
        <p:txBody>
          <a:bodyPr/>
          <a:lstStyle/>
          <a:p>
            <a:pPr algn="ctr" eaLnBrk="1" hangingPunct="1">
              <a:lnSpc>
                <a:spcPct val="90000"/>
              </a:lnSpc>
              <a:buFontTx/>
              <a:buNone/>
            </a:pPr>
            <a:r>
              <a:rPr lang="en-US" sz="2800"/>
              <a:t>java.lang.Object</a:t>
            </a:r>
          </a:p>
          <a:p>
            <a:pPr algn="ctr" eaLnBrk="1" hangingPunct="1">
              <a:lnSpc>
                <a:spcPct val="90000"/>
              </a:lnSpc>
              <a:buFontTx/>
              <a:buNone/>
            </a:pPr>
            <a:r>
              <a:rPr lang="en-US" sz="2800"/>
              <a:t>  </a:t>
            </a:r>
          </a:p>
          <a:p>
            <a:pPr algn="ctr" eaLnBrk="1" hangingPunct="1">
              <a:lnSpc>
                <a:spcPct val="90000"/>
              </a:lnSpc>
              <a:buFontTx/>
              <a:buNone/>
            </a:pPr>
            <a:r>
              <a:rPr lang="en-US" sz="2800"/>
              <a:t>java.awt.Component  </a:t>
            </a:r>
          </a:p>
          <a:p>
            <a:pPr algn="ctr" eaLnBrk="1" hangingPunct="1">
              <a:lnSpc>
                <a:spcPct val="90000"/>
              </a:lnSpc>
              <a:buFontTx/>
              <a:buNone/>
            </a:pPr>
            <a:endParaRPr lang="en-US" sz="2800"/>
          </a:p>
          <a:p>
            <a:pPr algn="ctr" eaLnBrk="1" hangingPunct="1">
              <a:lnSpc>
                <a:spcPct val="90000"/>
              </a:lnSpc>
              <a:buFontTx/>
              <a:buNone/>
            </a:pPr>
            <a:r>
              <a:rPr lang="en-US" sz="2800"/>
              <a:t>java.awt.Container  </a:t>
            </a:r>
          </a:p>
          <a:p>
            <a:pPr algn="ctr" eaLnBrk="1" hangingPunct="1">
              <a:lnSpc>
                <a:spcPct val="90000"/>
              </a:lnSpc>
              <a:buFontTx/>
              <a:buNone/>
            </a:pPr>
            <a:endParaRPr lang="en-US" sz="2800"/>
          </a:p>
          <a:p>
            <a:pPr algn="ctr" eaLnBrk="1" hangingPunct="1">
              <a:lnSpc>
                <a:spcPct val="90000"/>
              </a:lnSpc>
              <a:buFontTx/>
              <a:buNone/>
            </a:pPr>
            <a:r>
              <a:rPr lang="en-US" sz="2800"/>
              <a:t>java.awt.Panel  </a:t>
            </a:r>
          </a:p>
          <a:p>
            <a:pPr algn="ctr" eaLnBrk="1" hangingPunct="1">
              <a:lnSpc>
                <a:spcPct val="90000"/>
              </a:lnSpc>
              <a:buFontTx/>
              <a:buNone/>
            </a:pPr>
            <a:endParaRPr lang="en-US" sz="2800"/>
          </a:p>
          <a:p>
            <a:pPr algn="ctr" eaLnBrk="1" hangingPunct="1">
              <a:lnSpc>
                <a:spcPct val="90000"/>
              </a:lnSpc>
              <a:buFontTx/>
              <a:buNone/>
            </a:pPr>
            <a:r>
              <a:rPr lang="en-US" sz="2800"/>
              <a:t>java.applet.Applet  </a:t>
            </a:r>
          </a:p>
          <a:p>
            <a:pPr algn="ctr" eaLnBrk="1" hangingPunct="1">
              <a:lnSpc>
                <a:spcPct val="90000"/>
              </a:lnSpc>
              <a:buFontTx/>
              <a:buNone/>
            </a:pPr>
            <a:endParaRPr lang="en-US" sz="2800"/>
          </a:p>
          <a:p>
            <a:pPr algn="ctr" eaLnBrk="1" hangingPunct="1">
              <a:lnSpc>
                <a:spcPct val="90000"/>
              </a:lnSpc>
              <a:buFontTx/>
              <a:buNone/>
            </a:pPr>
            <a:r>
              <a:rPr lang="en-US" sz="2800" b="1"/>
              <a:t>javax.swing.JApplet</a:t>
            </a:r>
            <a:r>
              <a:rPr lang="en-US" sz="2800"/>
              <a:t> </a:t>
            </a:r>
          </a:p>
        </p:txBody>
      </p:sp>
    </p:spTree>
  </p:cSld>
  <p:clrMapOvr>
    <a:masterClrMapping/>
  </p:clrMapOvr>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751</TotalTime>
  <Words>5584</Words>
  <Application>Microsoft Office PowerPoint</Application>
  <PresentationFormat>On-screen Show (4:3)</PresentationFormat>
  <Paragraphs>601</Paragraphs>
  <Slides>64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64</vt:i4>
      </vt:variant>
    </vt:vector>
  </HeadingPairs>
  <TitlesOfParts>
    <vt:vector size="67" baseType="lpstr">
      <vt:lpstr>宋体</vt:lpstr>
      <vt:lpstr>Arial</vt:lpstr>
      <vt:lpstr>Mountain Top</vt:lpstr>
      <vt:lpstr>Java GUI with Swing  (Part I)</vt:lpstr>
      <vt:lpstr>Swing and AWT</vt:lpstr>
      <vt:lpstr>Top level container</vt:lpstr>
      <vt:lpstr>PowerPoint Presentation</vt:lpstr>
      <vt:lpstr>PowerPoint Presentation</vt:lpstr>
      <vt:lpstr>PowerPoint Presentation</vt:lpstr>
      <vt:lpstr>Top level containers</vt:lpstr>
      <vt:lpstr>PowerPoint Presentation</vt:lpstr>
      <vt:lpstr>PowerPoint Presentation</vt:lpstr>
      <vt:lpstr>Swing Component hierarchy</vt:lpstr>
      <vt:lpstr>General purpose container</vt:lpstr>
      <vt:lpstr>Special Purpose Container</vt:lpstr>
      <vt:lpstr>Basic Controls</vt:lpstr>
      <vt:lpstr>PowerPoint Presentation</vt:lpstr>
      <vt:lpstr>PowerPoint Presentation</vt:lpstr>
      <vt:lpstr>PowerPoint Presentation</vt:lpstr>
      <vt:lpstr>PowerPoint Presentation</vt:lpstr>
      <vt:lpstr>PowerPoint Presentation</vt:lpstr>
      <vt:lpstr>PowerPoint Presentation</vt:lpstr>
      <vt:lpstr>How to Make Frames  (Main Windows) </vt:lpstr>
      <vt:lpstr>What is Frame?</vt:lpstr>
      <vt:lpstr>Creating and Showing Frames </vt:lpstr>
      <vt:lpstr>The Frame API </vt:lpstr>
      <vt:lpstr>Creating and Setting Up a Frame</vt:lpstr>
      <vt:lpstr>PowerPoint Presentation</vt:lpstr>
      <vt:lpstr>PowerPoint Presentation</vt:lpstr>
      <vt:lpstr>PowerPoint Presentation</vt:lpstr>
      <vt:lpstr>Setting Window Size &amp; Location </vt:lpstr>
      <vt:lpstr>PowerPoint Presentation</vt:lpstr>
      <vt:lpstr>PowerPoint Presentation</vt:lpstr>
      <vt:lpstr>PowerPoint Presentation</vt:lpstr>
      <vt:lpstr>PowerPoint Presentation</vt:lpstr>
      <vt:lpstr>How to Use Buttons, Check Boxes, and Radio Buttons </vt:lpstr>
      <vt:lpstr>PowerPoint Presentation</vt:lpstr>
      <vt:lpstr>PowerPoint Presentation</vt:lpstr>
      <vt:lpstr>Basic Controls</vt:lpstr>
      <vt:lpstr>How to use common button</vt:lpstr>
      <vt:lpstr>PowerPoint Presentation</vt:lpstr>
      <vt:lpstr>PowerPoint Presentation</vt:lpstr>
      <vt:lpstr>PowerPoint Presentation</vt:lpstr>
      <vt:lpstr>PowerPoint Presentation</vt:lpstr>
      <vt:lpstr>Introduction to  Event Handling</vt:lpstr>
      <vt:lpstr>PowerPoint Presentation</vt:lpstr>
      <vt:lpstr>Java Event Handling Example</vt:lpstr>
      <vt:lpstr>Basic concepts</vt:lpstr>
      <vt:lpstr>Event handling process</vt:lpstr>
      <vt:lpstr>Set up Event Handling</vt:lpstr>
      <vt:lpstr>PowerPoint Presentation</vt:lpstr>
      <vt:lpstr>Event Handling  (delegation event model)</vt:lpstr>
      <vt:lpstr>Event Types &amp; Listener Interfaces</vt:lpstr>
      <vt:lpstr>Action Event and Action Listener </vt:lpstr>
      <vt:lpstr>ActionEvent Class </vt:lpstr>
      <vt:lpstr>ActionListener Interface</vt:lpstr>
      <vt:lpstr>Write an Action Listener: </vt:lpstr>
      <vt:lpstr>Event handling with  Nested Classes</vt:lpstr>
      <vt:lpstr>PowerPoint Presentation</vt:lpstr>
      <vt:lpstr>PowerPoint Presentation</vt:lpstr>
      <vt:lpstr>PowerPoint Presentation</vt:lpstr>
      <vt:lpstr>PowerPoint Presentation</vt:lpstr>
      <vt:lpstr>PowerPoint Presentation</vt:lpstr>
      <vt:lpstr>PowerPoint Presentation</vt:lpstr>
      <vt:lpstr>Event handling with  Anonymous Inner Class</vt:lpstr>
      <vt:lpstr>PowerPoint Presentation</vt:lpstr>
      <vt:lpstr>PowerPoint Presentation</vt:lpstr>
    </vt:vector>
  </TitlesOfParts>
  <Company>Salisbury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Buttons, Check Boxes, and Radio Buttons</dc:title>
  <dc:creator>Information Technology</dc:creator>
  <cp:lastModifiedBy>Xiaohong Wang</cp:lastModifiedBy>
  <cp:revision>43</cp:revision>
  <dcterms:created xsi:type="dcterms:W3CDTF">2007-05-29T16:02:09Z</dcterms:created>
  <dcterms:modified xsi:type="dcterms:W3CDTF">2022-09-26T14:42:56Z</dcterms:modified>
</cp:coreProperties>
</file>